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C538-CBB0-12B0-E2DE-F262B51CCC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F7DBB84-0B31-418F-82B9-B626B9AE89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A263761-E0EC-87E2-11AE-39E4E9891B0C}"/>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2E83887D-0ADF-D56B-2247-C27BCA91077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0F989B-3F31-348B-E337-9E97B5729216}"/>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11245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67999-F507-1653-6C41-1025FBFAAA1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EE9C1AF-2148-8924-0013-38B7253AA2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E603D18-B27C-88D3-CB1B-D45EA7E29BEF}"/>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97FD63BF-2F52-82D3-8742-020C6D1AE5D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BFC78F-71BF-B2A4-6D4B-04D2BEF2100F}"/>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351787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694C39-F1A5-8C32-7944-95EF59017D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AE482F-3452-04E9-C3F7-C0BFB9CF28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AE566F-74CA-47D1-4F3C-F78CEA1DECEA}"/>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EEA3EF43-9A25-8E31-001A-B8C1331FDF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7ED05B-7265-3128-5CC9-3EEBD7C88573}"/>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32324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2EAF-11FC-9EF1-B00E-D9FEE6C95C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DACED65-D0F0-9EC7-FF20-BD9EE2EB0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BBF7CEF-16D9-82F6-93A3-A3F556758A39}"/>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422140D5-FBB2-CAB5-9292-FD8E7A7050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21E87B-12A8-E789-07C3-DF2736334B96}"/>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7064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80E0-F8A1-CD88-A1D3-FF5583E5ED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33F58AA-B124-4F9A-44F9-BA49CA417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3EF22-B642-F368-DACE-D73A83F3790E}"/>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41D7D46C-3E31-6AA2-59FF-1E1E4E8CBC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467766-6C2A-D4AA-1727-E4E52EA2D467}"/>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246384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4468-9D1D-9C6B-9AE4-B1CDD3096D3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A506410-7682-3C55-5B45-6991E50679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4DEC042-9931-E2EF-B559-DFF775018B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9A25E33-0B88-E76E-D664-3FAEC79B4258}"/>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6" name="Footer Placeholder 5">
            <a:extLst>
              <a:ext uri="{FF2B5EF4-FFF2-40B4-BE49-F238E27FC236}">
                <a16:creationId xmlns:a16="http://schemas.microsoft.com/office/drawing/2014/main" id="{BA74AD04-B2DC-9123-CA12-BE44557980F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046336F-DD4E-0DA8-EF53-0BE3FAE1C378}"/>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30933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FE07-CD1C-D68A-DC87-88C23509423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FCE2940-7A55-AF36-18FD-949A49B28C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255AD5-C749-91F0-B3DF-AC5C441D11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B801ECD-A170-9C5A-747A-F7FF227A07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F8A75-A0D1-691B-71D7-DBFD57C7E2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1858F60-E863-2FF4-146B-112387081C25}"/>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8" name="Footer Placeholder 7">
            <a:extLst>
              <a:ext uri="{FF2B5EF4-FFF2-40B4-BE49-F238E27FC236}">
                <a16:creationId xmlns:a16="http://schemas.microsoft.com/office/drawing/2014/main" id="{5C92429E-66D9-8F66-A046-105C6BEAC1E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8CDC0A9-A43E-8D72-47F3-8DEA3A270C3F}"/>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221374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32A0-3D2E-D0E2-37F8-A6FA2DFE09A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DE3E5C-EA5C-7A57-6FEB-9A3C508F1C94}"/>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4" name="Footer Placeholder 3">
            <a:extLst>
              <a:ext uri="{FF2B5EF4-FFF2-40B4-BE49-F238E27FC236}">
                <a16:creationId xmlns:a16="http://schemas.microsoft.com/office/drawing/2014/main" id="{F98BC471-DC90-5AED-8A57-29D3B42B25F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5B51FDA-EF66-AAAB-484A-87DB84D38B8D}"/>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101532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A1D7F-B33A-D27C-EBFF-942F87309C53}"/>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3" name="Footer Placeholder 2">
            <a:extLst>
              <a:ext uri="{FF2B5EF4-FFF2-40B4-BE49-F238E27FC236}">
                <a16:creationId xmlns:a16="http://schemas.microsoft.com/office/drawing/2014/main" id="{FA2CDECF-5224-F11B-BCDF-755516C4170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AD405B3-6E3B-8A95-BE2A-4D638C7C77CA}"/>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88095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3F0D5-049B-976D-739F-E8C072C3B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97D0923-9877-A6B1-D677-4E58159B69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D6DDC02-313E-FD8A-588B-8E62D05D0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1F6573-0B19-530C-1C73-7F24FD07FEF4}"/>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6" name="Footer Placeholder 5">
            <a:extLst>
              <a:ext uri="{FF2B5EF4-FFF2-40B4-BE49-F238E27FC236}">
                <a16:creationId xmlns:a16="http://schemas.microsoft.com/office/drawing/2014/main" id="{D63301A3-591B-8BED-4509-9C10E9EBD84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C33F30-4312-F186-4642-6E55E65731F6}"/>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723392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71BB-1EB6-7489-0058-41C8ADB47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29B18A8-E93C-B6D8-6F78-2277AD393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E35D988-C7A9-4DFC-9912-F3C2BA025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D59E33-C78F-6671-0A86-F08D94D94307}"/>
              </a:ext>
            </a:extLst>
          </p:cNvPr>
          <p:cNvSpPr>
            <a:spLocks noGrp="1"/>
          </p:cNvSpPr>
          <p:nvPr>
            <p:ph type="dt" sz="half" idx="10"/>
          </p:nvPr>
        </p:nvSpPr>
        <p:spPr/>
        <p:txBody>
          <a:bodyPr/>
          <a:lstStyle/>
          <a:p>
            <a:fld id="{B558CF23-8348-44ED-8FDF-1FBC245B98E6}" type="datetimeFigureOut">
              <a:rPr lang="en-CA" smtClean="0"/>
              <a:t>2023-05-24</a:t>
            </a:fld>
            <a:endParaRPr lang="en-CA"/>
          </a:p>
        </p:txBody>
      </p:sp>
      <p:sp>
        <p:nvSpPr>
          <p:cNvPr id="6" name="Footer Placeholder 5">
            <a:extLst>
              <a:ext uri="{FF2B5EF4-FFF2-40B4-BE49-F238E27FC236}">
                <a16:creationId xmlns:a16="http://schemas.microsoft.com/office/drawing/2014/main" id="{D43100D3-EC61-5815-835D-6EA0268D35C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3844B0E-1ED6-8152-E69B-B16F748BDA31}"/>
              </a:ext>
            </a:extLst>
          </p:cNvPr>
          <p:cNvSpPr>
            <a:spLocks noGrp="1"/>
          </p:cNvSpPr>
          <p:nvPr>
            <p:ph type="sldNum" sz="quarter" idx="12"/>
          </p:nvPr>
        </p:nvSpPr>
        <p:spPr/>
        <p:txBody>
          <a:bodyPr/>
          <a:lstStyle/>
          <a:p>
            <a:fld id="{CAD911DC-90E9-457A-BF53-4726F7606087}" type="slidenum">
              <a:rPr lang="en-CA" smtClean="0"/>
              <a:t>‹#›</a:t>
            </a:fld>
            <a:endParaRPr lang="en-CA"/>
          </a:p>
        </p:txBody>
      </p:sp>
    </p:spTree>
    <p:extLst>
      <p:ext uri="{BB962C8B-B14F-4D97-AF65-F5344CB8AC3E}">
        <p14:creationId xmlns:p14="http://schemas.microsoft.com/office/powerpoint/2010/main" val="97910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0A3DF4-E20C-308D-FBA7-EAFA42E73D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3A28111-5EFB-1C80-1F1A-B183629482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C49FAC-7050-40D2-4FF4-D1A8140E8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CF23-8348-44ED-8FDF-1FBC245B98E6}" type="datetimeFigureOut">
              <a:rPr lang="en-CA" smtClean="0"/>
              <a:t>2023-05-24</a:t>
            </a:fld>
            <a:endParaRPr lang="en-CA"/>
          </a:p>
        </p:txBody>
      </p:sp>
      <p:sp>
        <p:nvSpPr>
          <p:cNvPr id="5" name="Footer Placeholder 4">
            <a:extLst>
              <a:ext uri="{FF2B5EF4-FFF2-40B4-BE49-F238E27FC236}">
                <a16:creationId xmlns:a16="http://schemas.microsoft.com/office/drawing/2014/main" id="{62D83E92-4B46-6993-91F6-A1954B6DAC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FC34008-0366-F1C2-7683-486535764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911DC-90E9-457A-BF53-4726F7606087}" type="slidenum">
              <a:rPr lang="en-CA" smtClean="0"/>
              <a:t>‹#›</a:t>
            </a:fld>
            <a:endParaRPr lang="en-CA"/>
          </a:p>
        </p:txBody>
      </p:sp>
    </p:spTree>
    <p:extLst>
      <p:ext uri="{BB962C8B-B14F-4D97-AF65-F5344CB8AC3E}">
        <p14:creationId xmlns:p14="http://schemas.microsoft.com/office/powerpoint/2010/main" val="406122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04F9-1BCB-730B-30FA-C5A549DC2CC3}"/>
              </a:ext>
            </a:extLst>
          </p:cNvPr>
          <p:cNvSpPr>
            <a:spLocks noGrp="1"/>
          </p:cNvSpPr>
          <p:nvPr>
            <p:ph type="ctrTitle"/>
          </p:nvPr>
        </p:nvSpPr>
        <p:spPr>
          <a:solidFill>
            <a:schemeClr val="accent2">
              <a:lumMod val="60000"/>
              <a:lumOff val="40000"/>
            </a:schemeClr>
          </a:solidFill>
        </p:spPr>
        <p:txBody>
          <a:bodyPr/>
          <a:lstStyle/>
          <a:p>
            <a:r>
              <a:rPr lang="fr-CA" dirty="0"/>
              <a:t>Qu’est-ce que la littérature ?</a:t>
            </a:r>
            <a:endParaRPr lang="en-CA" dirty="0"/>
          </a:p>
        </p:txBody>
      </p:sp>
      <p:sp>
        <p:nvSpPr>
          <p:cNvPr id="3" name="Subtitle 2">
            <a:extLst>
              <a:ext uri="{FF2B5EF4-FFF2-40B4-BE49-F238E27FC236}">
                <a16:creationId xmlns:a16="http://schemas.microsoft.com/office/drawing/2014/main" id="{4F05A1E8-E867-FC89-D0A7-6D719340B1FF}"/>
              </a:ext>
            </a:extLst>
          </p:cNvPr>
          <p:cNvSpPr>
            <a:spLocks noGrp="1"/>
          </p:cNvSpPr>
          <p:nvPr>
            <p:ph type="subTitle" idx="1"/>
          </p:nvPr>
        </p:nvSpPr>
        <p:spPr>
          <a:xfrm>
            <a:off x="1524000" y="3586163"/>
            <a:ext cx="9144000" cy="1655762"/>
          </a:xfrm>
          <a:solidFill>
            <a:schemeClr val="accent2">
              <a:lumMod val="40000"/>
              <a:lumOff val="60000"/>
            </a:schemeClr>
          </a:solidFill>
        </p:spPr>
        <p:txBody>
          <a:bodyPr/>
          <a:lstStyle/>
          <a:p>
            <a:r>
              <a:rPr lang="fr-CA" dirty="0"/>
              <a:t>Qu’est-ce qu’écrire  ?</a:t>
            </a:r>
          </a:p>
          <a:p>
            <a:r>
              <a:rPr lang="fr-CA" dirty="0"/>
              <a:t>Pourquoi écrit-on ?</a:t>
            </a:r>
          </a:p>
          <a:p>
            <a:r>
              <a:rPr lang="fr-CA" dirty="0"/>
              <a:t>Pour qui écrit-on ?</a:t>
            </a:r>
            <a:endParaRPr lang="en-CA" dirty="0"/>
          </a:p>
        </p:txBody>
      </p:sp>
    </p:spTree>
    <p:extLst>
      <p:ext uri="{BB962C8B-B14F-4D97-AF65-F5344CB8AC3E}">
        <p14:creationId xmlns:p14="http://schemas.microsoft.com/office/powerpoint/2010/main" val="39830304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B1ED-5A51-774A-B1F4-F488CBD63A9F}"/>
              </a:ext>
            </a:extLst>
          </p:cNvPr>
          <p:cNvSpPr>
            <a:spLocks noGrp="1"/>
          </p:cNvSpPr>
          <p:nvPr>
            <p:ph type="title"/>
          </p:nvPr>
        </p:nvSpPr>
        <p:spPr>
          <a:solidFill>
            <a:schemeClr val="accent2">
              <a:lumMod val="60000"/>
              <a:lumOff val="40000"/>
            </a:schemeClr>
          </a:solidFill>
        </p:spPr>
        <p:txBody>
          <a:bodyPr/>
          <a:lstStyle/>
          <a:p>
            <a:r>
              <a:rPr lang="fr-CA" dirty="0"/>
              <a:t>	</a:t>
            </a:r>
            <a:r>
              <a:rPr lang="fr-CA" sz="3600" dirty="0">
                <a:latin typeface="Times New Roman" panose="02020603050405020304" pitchFamily="18" charset="0"/>
                <a:cs typeface="Times New Roman" panose="02020603050405020304" pitchFamily="18" charset="0"/>
              </a:rPr>
              <a:t>	Et vous ?</a:t>
            </a:r>
            <a:endParaRPr lang="en-CA"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0C9488F-CC95-AB2D-D7A9-49F3A4A7E33C}"/>
              </a:ext>
            </a:extLst>
          </p:cNvPr>
          <p:cNvSpPr>
            <a:spLocks noGrp="1"/>
          </p:cNvSpPr>
          <p:nvPr>
            <p:ph idx="1"/>
          </p:nvPr>
        </p:nvSpPr>
        <p:spPr/>
        <p:txBody>
          <a:bodyPr/>
          <a:lstStyle/>
          <a:p>
            <a:r>
              <a:rPr lang="fr-CA" dirty="0">
                <a:latin typeface="Times New Roman" panose="02020603050405020304" pitchFamily="18" charset="0"/>
                <a:cs typeface="Times New Roman" panose="02020603050405020304" pitchFamily="18" charset="0"/>
              </a:rPr>
              <a:t>Qu’est-ce qu’écrire pour vous ?</a:t>
            </a:r>
          </a:p>
          <a:p>
            <a:pPr marL="0" indent="0">
              <a:buNone/>
            </a:pPr>
            <a:endParaRPr lang="fr-CA" dirty="0">
              <a:latin typeface="Times New Roman" panose="02020603050405020304" pitchFamily="18" charset="0"/>
              <a:cs typeface="Times New Roman" panose="02020603050405020304" pitchFamily="18" charset="0"/>
            </a:endParaRPr>
          </a:p>
          <a:p>
            <a:r>
              <a:rPr lang="fr-CA" dirty="0">
                <a:latin typeface="Times New Roman" panose="02020603050405020304" pitchFamily="18" charset="0"/>
                <a:cs typeface="Times New Roman" panose="02020603050405020304" pitchFamily="18" charset="0"/>
              </a:rPr>
              <a:t>Pourquoi écrivez/écririez-vous ?</a:t>
            </a:r>
          </a:p>
          <a:p>
            <a:endParaRPr lang="fr-CA" dirty="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a:p>
            <a:r>
              <a:rPr lang="fr-CA" dirty="0">
                <a:latin typeface="Times New Roman" panose="02020603050405020304" pitchFamily="18" charset="0"/>
                <a:cs typeface="Times New Roman" panose="02020603050405020304" pitchFamily="18" charset="0"/>
              </a:rPr>
              <a:t>Pour qui écrivez/écririez-vous ?</a:t>
            </a:r>
            <a:endParaRPr lang="en-CA" dirty="0">
              <a:latin typeface="Times New Roman" panose="02020603050405020304" pitchFamily="18"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90964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9A261-0DEA-047E-0E50-2C97B4708890}"/>
              </a:ext>
            </a:extLst>
          </p:cNvPr>
          <p:cNvSpPr>
            <a:spLocks noGrp="1"/>
          </p:cNvSpPr>
          <p:nvPr>
            <p:ph type="title"/>
          </p:nvPr>
        </p:nvSpPr>
        <p:spPr>
          <a:solidFill>
            <a:schemeClr val="accent2">
              <a:lumMod val="60000"/>
              <a:lumOff val="40000"/>
            </a:schemeClr>
          </a:solidFill>
        </p:spPr>
        <p:txBody>
          <a:bodyPr/>
          <a:lstStyle/>
          <a:p>
            <a:r>
              <a:rPr lang="fr-CA" dirty="0"/>
              <a:t>  Genres littéraires</a:t>
            </a:r>
            <a:endParaRPr lang="en-CA" dirty="0"/>
          </a:p>
        </p:txBody>
      </p:sp>
      <p:sp>
        <p:nvSpPr>
          <p:cNvPr id="3" name="Content Placeholder 2">
            <a:extLst>
              <a:ext uri="{FF2B5EF4-FFF2-40B4-BE49-F238E27FC236}">
                <a16:creationId xmlns:a16="http://schemas.microsoft.com/office/drawing/2014/main" id="{95671915-C405-D1B2-8668-4B828FD86FC7}"/>
              </a:ext>
            </a:extLst>
          </p:cNvPr>
          <p:cNvSpPr>
            <a:spLocks noGrp="1"/>
          </p:cNvSpPr>
          <p:nvPr>
            <p:ph idx="1"/>
          </p:nvPr>
        </p:nvSpPr>
        <p:spPr/>
        <p:txBody>
          <a:bodyPr/>
          <a:lstStyle/>
          <a:p>
            <a:r>
              <a:rPr lang="fr-CA" dirty="0"/>
              <a:t>Genre narratif</a:t>
            </a:r>
          </a:p>
          <a:p>
            <a:r>
              <a:rPr lang="fr-CA" dirty="0"/>
              <a:t>Genre poétique</a:t>
            </a:r>
          </a:p>
          <a:p>
            <a:r>
              <a:rPr lang="fr-CA" dirty="0"/>
              <a:t>Genre théâtral</a:t>
            </a:r>
          </a:p>
          <a:p>
            <a:r>
              <a:rPr lang="fr-CA" dirty="0"/>
              <a:t>Genre épistolaire</a:t>
            </a:r>
          </a:p>
          <a:p>
            <a:r>
              <a:rPr lang="fr-CA" dirty="0"/>
              <a:t>Genre argumentatif</a:t>
            </a:r>
            <a:endParaRPr lang="en-CA" dirty="0"/>
          </a:p>
        </p:txBody>
      </p:sp>
    </p:spTree>
    <p:extLst>
      <p:ext uri="{BB962C8B-B14F-4D97-AF65-F5344CB8AC3E}">
        <p14:creationId xmlns:p14="http://schemas.microsoft.com/office/powerpoint/2010/main" val="714866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DDD0-28FC-75BC-4753-12831D8818B8}"/>
              </a:ext>
            </a:extLst>
          </p:cNvPr>
          <p:cNvSpPr>
            <a:spLocks noGrp="1"/>
          </p:cNvSpPr>
          <p:nvPr>
            <p:ph type="title"/>
          </p:nvPr>
        </p:nvSpPr>
        <p:spPr>
          <a:solidFill>
            <a:schemeClr val="accent2">
              <a:lumMod val="60000"/>
              <a:lumOff val="40000"/>
            </a:schemeClr>
          </a:solidFill>
        </p:spPr>
        <p:txBody>
          <a:bodyPr/>
          <a:lstStyle/>
          <a:p>
            <a:r>
              <a:rPr lang="fr-CA" dirty="0"/>
              <a:t>		</a:t>
            </a:r>
            <a:r>
              <a:rPr lang="fr-CA" b="1" dirty="0"/>
              <a:t>Le genre narratif</a:t>
            </a:r>
            <a:endParaRPr lang="en-CA" b="1" dirty="0"/>
          </a:p>
        </p:txBody>
      </p:sp>
      <p:sp>
        <p:nvSpPr>
          <p:cNvPr id="3" name="Content Placeholder 2">
            <a:extLst>
              <a:ext uri="{FF2B5EF4-FFF2-40B4-BE49-F238E27FC236}">
                <a16:creationId xmlns:a16="http://schemas.microsoft.com/office/drawing/2014/main" id="{23474595-A7B9-2E26-1234-D835D1E82ADF}"/>
              </a:ext>
            </a:extLst>
          </p:cNvPr>
          <p:cNvSpPr>
            <a:spLocks noGrp="1"/>
          </p:cNvSpPr>
          <p:nvPr>
            <p:ph idx="1"/>
          </p:nvPr>
        </p:nvSpPr>
        <p:spPr/>
        <p:txBody>
          <a:bodyPr>
            <a:normAutofit fontScale="70000" lnSpcReduction="20000"/>
          </a:bodyPr>
          <a:lstStyle/>
          <a:p>
            <a:r>
              <a:rPr lang="fr-FR" b="1" dirty="0"/>
              <a:t>Nouvelle : Histoire courte en prose.</a:t>
            </a:r>
          </a:p>
          <a:p>
            <a:r>
              <a:rPr lang="fr-FR" b="1" dirty="0"/>
              <a:t>Récit ( différentes définitions)</a:t>
            </a:r>
          </a:p>
          <a:p>
            <a:r>
              <a:rPr lang="fr-FR" dirty="0"/>
              <a:t>Conte : Histoire relatant des faits ou des aventures imaginaires.</a:t>
            </a:r>
          </a:p>
          <a:p>
            <a:r>
              <a:rPr lang="fr-FR" dirty="0"/>
              <a:t>Mythe : Histoire symbolique qui relate la vie des êtres héroïques, divins ou fabuleux et qui fournit une explication de la marche du monde</a:t>
            </a:r>
          </a:p>
          <a:p>
            <a:r>
              <a:rPr lang="fr-FR" dirty="0"/>
              <a:t>Légende : Histoire populaire relatant un évènement héroïque ou fantastique.</a:t>
            </a:r>
          </a:p>
          <a:p>
            <a:r>
              <a:rPr lang="fr-FR" dirty="0"/>
              <a:t>Biographie : Histoire de la vie d’une personne différente de l’auteur.</a:t>
            </a:r>
          </a:p>
          <a:p>
            <a:r>
              <a:rPr lang="fr-FR" dirty="0"/>
              <a:t>Autobiographie : histoire de la vie ou d’une partie de la vie d’un auteur racontée par lui-même.</a:t>
            </a:r>
          </a:p>
          <a:p>
            <a:r>
              <a:rPr lang="fr-FR" dirty="0"/>
              <a:t>Chronique : Histoire d’évènement historiques rédigée par ordre chronologique.</a:t>
            </a:r>
          </a:p>
          <a:p>
            <a:r>
              <a:rPr lang="fr-FR" dirty="0"/>
              <a:t>Apologue : histoire courte illustrant une leçon morale</a:t>
            </a:r>
          </a:p>
          <a:p>
            <a:r>
              <a:rPr lang="fr-FR" dirty="0"/>
              <a:t>Journal : Histoire quotidienne de la vie de l’auteur.</a:t>
            </a:r>
          </a:p>
          <a:p>
            <a:r>
              <a:rPr lang="fr-FR" dirty="0"/>
              <a:t>Roman : Histoire fictionnelle en prose.</a:t>
            </a:r>
            <a:endParaRPr lang="en-CA" dirty="0"/>
          </a:p>
        </p:txBody>
      </p:sp>
    </p:spTree>
    <p:extLst>
      <p:ext uri="{BB962C8B-B14F-4D97-AF65-F5344CB8AC3E}">
        <p14:creationId xmlns:p14="http://schemas.microsoft.com/office/powerpoint/2010/main" val="181874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E9E6-01AF-447C-71A9-074D6F623D0F}"/>
              </a:ext>
            </a:extLst>
          </p:cNvPr>
          <p:cNvSpPr>
            <a:spLocks noGrp="1"/>
          </p:cNvSpPr>
          <p:nvPr>
            <p:ph type="title"/>
          </p:nvPr>
        </p:nvSpPr>
        <p:spPr>
          <a:solidFill>
            <a:schemeClr val="accent2">
              <a:lumMod val="60000"/>
              <a:lumOff val="40000"/>
            </a:schemeClr>
          </a:solidFill>
        </p:spPr>
        <p:txBody>
          <a:bodyPr/>
          <a:lstStyle/>
          <a:p>
            <a:r>
              <a:rPr lang="fr-CA" dirty="0"/>
              <a:t>		</a:t>
            </a:r>
            <a:r>
              <a:rPr lang="fr-CA" b="1" dirty="0"/>
              <a:t>Qu’est-ce qu’une bonne histoire ?</a:t>
            </a:r>
            <a:endParaRPr lang="en-CA" b="1" dirty="0"/>
          </a:p>
        </p:txBody>
      </p:sp>
      <p:sp>
        <p:nvSpPr>
          <p:cNvPr id="3" name="Content Placeholder 2">
            <a:extLst>
              <a:ext uri="{FF2B5EF4-FFF2-40B4-BE49-F238E27FC236}">
                <a16:creationId xmlns:a16="http://schemas.microsoft.com/office/drawing/2014/main" id="{5B489854-CB33-1040-C370-EB41AE164A7F}"/>
              </a:ext>
            </a:extLst>
          </p:cNvPr>
          <p:cNvSpPr>
            <a:spLocks noGrp="1"/>
          </p:cNvSpPr>
          <p:nvPr>
            <p:ph idx="1"/>
          </p:nvPr>
        </p:nvSpPr>
        <p:spPr/>
        <p:txBody>
          <a:bodyPr/>
          <a:lstStyle/>
          <a:p>
            <a:endParaRPr lang="fr-CA" dirty="0"/>
          </a:p>
          <a:p>
            <a:r>
              <a:rPr lang="en-CA" dirty="0"/>
              <a:t>Une bonne </a:t>
            </a:r>
            <a:r>
              <a:rPr lang="en-CA" dirty="0" err="1"/>
              <a:t>histoire</a:t>
            </a:r>
            <a:r>
              <a:rPr lang="en-CA" dirty="0"/>
              <a:t> </a:t>
            </a:r>
            <a:r>
              <a:rPr lang="en-CA" dirty="0" err="1"/>
              <a:t>c’est</a:t>
            </a:r>
            <a:r>
              <a:rPr lang="en-CA" dirty="0"/>
              <a:t>  …..</a:t>
            </a:r>
          </a:p>
          <a:p>
            <a:pPr marL="0" indent="0">
              <a:buNone/>
            </a:pPr>
            <a:endParaRPr lang="en-CA" dirty="0"/>
          </a:p>
          <a:p>
            <a:pPr lvl="1"/>
            <a:r>
              <a:rPr lang="en-CA" dirty="0"/>
              <a:t>Une </a:t>
            </a:r>
            <a:r>
              <a:rPr lang="en-CA" dirty="0" err="1"/>
              <a:t>histoire</a:t>
            </a:r>
            <a:r>
              <a:rPr lang="en-CA" dirty="0"/>
              <a:t> que je </a:t>
            </a:r>
            <a:r>
              <a:rPr lang="en-CA" dirty="0" err="1"/>
              <a:t>n’oublierai</a:t>
            </a:r>
            <a:r>
              <a:rPr lang="en-CA" dirty="0"/>
              <a:t> jamais</a:t>
            </a:r>
          </a:p>
          <a:p>
            <a:pPr lvl="1"/>
            <a:r>
              <a:rPr lang="en-CA" dirty="0"/>
              <a:t>Une </a:t>
            </a:r>
            <a:r>
              <a:rPr lang="en-CA" dirty="0" err="1"/>
              <a:t>histoire</a:t>
            </a:r>
            <a:r>
              <a:rPr lang="en-CA" dirty="0"/>
              <a:t> qui </a:t>
            </a:r>
            <a:r>
              <a:rPr lang="en-CA" dirty="0" err="1"/>
              <a:t>m’apprend</a:t>
            </a:r>
            <a:r>
              <a:rPr lang="en-CA" dirty="0"/>
              <a:t> </a:t>
            </a:r>
            <a:r>
              <a:rPr lang="en-CA" dirty="0" err="1"/>
              <a:t>quelque</a:t>
            </a:r>
            <a:r>
              <a:rPr lang="en-CA" dirty="0"/>
              <a:t> chose </a:t>
            </a:r>
            <a:r>
              <a:rPr lang="en-CA" dirty="0" err="1"/>
              <a:t>d’important</a:t>
            </a:r>
            <a:r>
              <a:rPr lang="en-CA" dirty="0"/>
              <a:t> sur la vie</a:t>
            </a:r>
          </a:p>
          <a:p>
            <a:pPr lvl="1"/>
            <a:r>
              <a:rPr lang="en-CA" dirty="0"/>
              <a:t>Une </a:t>
            </a:r>
            <a:r>
              <a:rPr lang="en-CA" dirty="0" err="1"/>
              <a:t>histoire</a:t>
            </a:r>
            <a:r>
              <a:rPr lang="en-CA" dirty="0"/>
              <a:t> que </a:t>
            </a:r>
            <a:r>
              <a:rPr lang="en-CA" dirty="0" err="1"/>
              <a:t>j’ai</a:t>
            </a:r>
            <a:r>
              <a:rPr lang="en-CA" dirty="0"/>
              <a:t> </a:t>
            </a:r>
            <a:r>
              <a:rPr lang="en-CA" dirty="0" err="1"/>
              <a:t>envie</a:t>
            </a:r>
            <a:r>
              <a:rPr lang="en-CA" dirty="0"/>
              <a:t> de </a:t>
            </a:r>
            <a:r>
              <a:rPr lang="en-CA" dirty="0" err="1"/>
              <a:t>relire</a:t>
            </a:r>
            <a:r>
              <a:rPr lang="en-CA" dirty="0"/>
              <a:t> à nouveau, qui me </a:t>
            </a:r>
            <a:r>
              <a:rPr lang="en-CA" dirty="0" err="1"/>
              <a:t>semble</a:t>
            </a:r>
            <a:r>
              <a:rPr lang="en-CA" dirty="0"/>
              <a:t> </a:t>
            </a:r>
            <a:r>
              <a:rPr lang="en-CA" dirty="0" err="1"/>
              <a:t>avoir</a:t>
            </a:r>
            <a:r>
              <a:rPr lang="en-CA" dirty="0"/>
              <a:t> encore plein de choses </a:t>
            </a:r>
            <a:r>
              <a:rPr lang="en-CA" dirty="0" err="1"/>
              <a:t>cachées</a:t>
            </a:r>
            <a:r>
              <a:rPr lang="en-CA" dirty="0"/>
              <a:t> à me </a:t>
            </a:r>
            <a:r>
              <a:rPr lang="en-CA" dirty="0" err="1"/>
              <a:t>révéler</a:t>
            </a:r>
            <a:r>
              <a:rPr lang="en-CA" dirty="0"/>
              <a:t> </a:t>
            </a:r>
          </a:p>
          <a:p>
            <a:pPr lvl="1"/>
            <a:endParaRPr lang="en-CA" dirty="0"/>
          </a:p>
        </p:txBody>
      </p:sp>
    </p:spTree>
    <p:extLst>
      <p:ext uri="{BB962C8B-B14F-4D97-AF65-F5344CB8AC3E}">
        <p14:creationId xmlns:p14="http://schemas.microsoft.com/office/powerpoint/2010/main" val="728141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CBA9-6CDC-7EB0-7012-368D70C47313}"/>
              </a:ext>
            </a:extLst>
          </p:cNvPr>
          <p:cNvSpPr>
            <a:spLocks noGrp="1"/>
          </p:cNvSpPr>
          <p:nvPr>
            <p:ph type="title"/>
          </p:nvPr>
        </p:nvSpPr>
        <p:spPr>
          <a:solidFill>
            <a:schemeClr val="accent2">
              <a:lumMod val="60000"/>
              <a:lumOff val="40000"/>
            </a:schemeClr>
          </a:solidFill>
        </p:spPr>
        <p:txBody>
          <a:bodyPr/>
          <a:lstStyle/>
          <a:p>
            <a:r>
              <a:rPr lang="fr-CA" dirty="0"/>
              <a:t>		</a:t>
            </a:r>
            <a:r>
              <a:rPr lang="fr-CA" b="1" dirty="0"/>
              <a:t>Qu’est-ce qu’un bon personnage ?</a:t>
            </a:r>
            <a:endParaRPr lang="en-CA" b="1" dirty="0"/>
          </a:p>
        </p:txBody>
      </p:sp>
      <p:sp>
        <p:nvSpPr>
          <p:cNvPr id="3" name="Content Placeholder 2">
            <a:extLst>
              <a:ext uri="{FF2B5EF4-FFF2-40B4-BE49-F238E27FC236}">
                <a16:creationId xmlns:a16="http://schemas.microsoft.com/office/drawing/2014/main" id="{72037234-AC42-564E-D5A4-5B7C0D22CF14}"/>
              </a:ext>
            </a:extLst>
          </p:cNvPr>
          <p:cNvSpPr>
            <a:spLocks noGrp="1"/>
          </p:cNvSpPr>
          <p:nvPr>
            <p:ph idx="1"/>
          </p:nvPr>
        </p:nvSpPr>
        <p:spPr/>
        <p:txBody>
          <a:bodyPr/>
          <a:lstStyle/>
          <a:p>
            <a:endParaRPr lang="fr-CA" dirty="0"/>
          </a:p>
          <a:p>
            <a:pPr algn="just"/>
            <a:r>
              <a:rPr lang="fr-CA" dirty="0">
                <a:effectLst/>
                <a:latin typeface="Times New Roman" panose="02020603050405020304" pitchFamily="18" charset="0"/>
                <a:ea typeface="Calibri" panose="020F0502020204030204" pitchFamily="34" charset="0"/>
                <a:cs typeface="Times New Roman" panose="02020603050405020304" pitchFamily="18" charset="0"/>
              </a:rPr>
              <a:t>Un bon personnage c’est…..</a:t>
            </a:r>
          </a:p>
          <a:p>
            <a:pPr marL="0" indent="0" algn="just">
              <a:buNone/>
            </a:pPr>
            <a:r>
              <a:rPr lang="fr-CA" dirty="0">
                <a:effectLst/>
                <a:latin typeface="Times New Roman" panose="02020603050405020304" pitchFamily="18" charset="0"/>
                <a:ea typeface="Calibri" panose="020F0502020204030204" pitchFamily="34" charset="0"/>
                <a:cs typeface="Times New Roman" panose="02020603050405020304" pitchFamily="18" charset="0"/>
              </a:rPr>
              <a:t> « quelqu’un qui vous amène sur un tapis volant loin des clichés, des préjugés, et qui met par ses aventures et ses histoires une grande claque sur le museau de vos idées reçues, quelqu’un qui fait que, quand vous écoutez son histoire, vous ratez vos stations de métro, vous changez vos habitudes et quelqu’un qui fait qu’une fois que vous avez fermé le livre dont il est le héros, vous avez envie de changer quelque chose dans votre vie ». </a:t>
            </a:r>
          </a:p>
          <a:p>
            <a:pPr marL="0" indent="0">
              <a:buNone/>
            </a:pPr>
            <a:r>
              <a:rPr lang="fr-CA" dirty="0">
                <a:latin typeface="Times New Roman" panose="02020603050405020304" pitchFamily="18" charset="0"/>
                <a:ea typeface="Calibri" panose="020F0502020204030204" pitchFamily="34" charset="0"/>
                <a:cs typeface="Times New Roman" panose="02020603050405020304" pitchFamily="18" charset="0"/>
              </a:rPr>
              <a:t>							</a:t>
            </a:r>
            <a:r>
              <a:rPr lang="fr-CA" dirty="0">
                <a:effectLst/>
                <a:latin typeface="Times New Roman" panose="02020603050405020304" pitchFamily="18" charset="0"/>
                <a:ea typeface="Calibri" panose="020F0502020204030204" pitchFamily="34" charset="0"/>
                <a:cs typeface="Times New Roman" panose="02020603050405020304" pitchFamily="18" charset="0"/>
              </a:rPr>
              <a:t> François </a:t>
            </a:r>
            <a:r>
              <a:rPr lang="fr-CA" dirty="0" err="1">
                <a:effectLst/>
                <a:latin typeface="Times New Roman" panose="02020603050405020304" pitchFamily="18" charset="0"/>
                <a:ea typeface="Calibri" panose="020F0502020204030204" pitchFamily="34" charset="0"/>
                <a:cs typeface="Times New Roman" panose="02020603050405020304" pitchFamily="18" charset="0"/>
              </a:rPr>
              <a:t>Busnel</a:t>
            </a:r>
            <a:r>
              <a:rPr lang="fr-CA"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CA"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64782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A6D4C-5AE8-D076-1938-C370B1D199DA}"/>
              </a:ext>
            </a:extLst>
          </p:cNvPr>
          <p:cNvSpPr>
            <a:spLocks noGrp="1"/>
          </p:cNvSpPr>
          <p:nvPr>
            <p:ph type="title"/>
          </p:nvPr>
        </p:nvSpPr>
        <p:spPr>
          <a:xfrm>
            <a:off x="838200" y="365125"/>
            <a:ext cx="10515600" cy="1278145"/>
          </a:xfrm>
          <a:solidFill>
            <a:schemeClr val="accent2">
              <a:lumMod val="60000"/>
              <a:lumOff val="40000"/>
            </a:schemeClr>
          </a:solidFill>
        </p:spPr>
        <p:txBody>
          <a:bodyPr/>
          <a:lstStyle/>
          <a:p>
            <a:r>
              <a:rPr lang="fr-CA" dirty="0"/>
              <a:t>  </a:t>
            </a:r>
            <a:r>
              <a:rPr lang="fr-CA" b="1" dirty="0"/>
              <a:t>Quelques définitions</a:t>
            </a:r>
            <a:endParaRPr lang="en-CA" b="1" dirty="0"/>
          </a:p>
        </p:txBody>
      </p:sp>
      <p:sp>
        <p:nvSpPr>
          <p:cNvPr id="3" name="Content Placeholder 2">
            <a:extLst>
              <a:ext uri="{FF2B5EF4-FFF2-40B4-BE49-F238E27FC236}">
                <a16:creationId xmlns:a16="http://schemas.microsoft.com/office/drawing/2014/main" id="{F7FA5DBF-D14F-7419-B8EA-799359AA1C83}"/>
              </a:ext>
            </a:extLst>
          </p:cNvPr>
          <p:cNvSpPr>
            <a:spLocks noGrp="1"/>
          </p:cNvSpPr>
          <p:nvPr>
            <p:ph idx="1"/>
          </p:nvPr>
        </p:nvSpPr>
        <p:spPr/>
        <p:txBody>
          <a:bodyPr>
            <a:normAutofit/>
          </a:bodyPr>
          <a:lstStyle/>
          <a:p>
            <a:pPr>
              <a:lnSpc>
                <a:spcPct val="107000"/>
              </a:lnSpc>
              <a:spcAft>
                <a:spcPts val="800"/>
              </a:spcAft>
            </a:pPr>
            <a:r>
              <a:rPr lang="fr-CA" sz="2400" dirty="0">
                <a:latin typeface="Times New Roman" panose="02020603050405020304" pitchFamily="18" charset="0"/>
                <a:ea typeface="Calibri" panose="020F0502020204030204" pitchFamily="34" charset="0"/>
                <a:cs typeface="Times New Roman" panose="02020603050405020304" pitchFamily="18" charset="0"/>
              </a:rPr>
              <a:t>« </a:t>
            </a:r>
            <a:r>
              <a:rPr lang="fr-CA" sz="2400" dirty="0">
                <a:effectLst/>
                <a:latin typeface="Times New Roman" panose="02020603050405020304" pitchFamily="18" charset="0"/>
                <a:ea typeface="Calibri" panose="020F0502020204030204" pitchFamily="34" charset="0"/>
                <a:cs typeface="Times New Roman" panose="02020603050405020304" pitchFamily="18" charset="0"/>
              </a:rPr>
              <a:t>Toute littérature est délation ». 			Frédéric Beigbeder</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CA" sz="2400" dirty="0">
                <a:latin typeface="Times New Roman" panose="02020603050405020304" pitchFamily="18" charset="0"/>
                <a:ea typeface="Calibri" panose="020F0502020204030204" pitchFamily="34" charset="0"/>
                <a:cs typeface="Times New Roman" panose="02020603050405020304" pitchFamily="18" charset="0"/>
              </a:rPr>
              <a:t>« </a:t>
            </a:r>
            <a:r>
              <a:rPr lang="fr-CA" sz="2400" dirty="0">
                <a:effectLst/>
                <a:latin typeface="Times New Roman" panose="02020603050405020304" pitchFamily="18" charset="0"/>
                <a:ea typeface="Calibri" panose="020F0502020204030204" pitchFamily="34" charset="0"/>
                <a:cs typeface="Times New Roman" panose="02020603050405020304" pitchFamily="18" charset="0"/>
              </a:rPr>
              <a:t>La littérature est la preuve que la vie ne suffit pas ». Fernando Pessoa</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La littérature est, profondément, un art conceptuel c'est même, à proprement parler, le seul ». 					Michel Houellebecq</a:t>
            </a:r>
          </a:p>
          <a:p>
            <a:r>
              <a:rPr lang="fr-FR" sz="2400" dirty="0">
                <a:latin typeface="Times New Roman" panose="02020603050405020304" pitchFamily="18" charset="0"/>
                <a:cs typeface="Times New Roman" panose="02020603050405020304" pitchFamily="18" charset="0"/>
              </a:rPr>
              <a:t>« La littérature est une forme de plaisir poussée à son raffinement le plus extrême par des écrivains que le rapport habituel au langage ne satisfait plus ». </a:t>
            </a:r>
          </a:p>
          <a:p>
            <a:pPr marL="0" indent="0">
              <a:buNone/>
            </a:pPr>
            <a:r>
              <a:rPr lang="fr-FR" sz="2400" dirty="0">
                <a:latin typeface="Times New Roman" panose="02020603050405020304" pitchFamily="18" charset="0"/>
                <a:cs typeface="Times New Roman" panose="02020603050405020304" pitchFamily="18" charset="0"/>
              </a:rPr>
              <a:t>								Alice </a:t>
            </a:r>
            <a:r>
              <a:rPr lang="fr-FR" sz="2400" dirty="0" err="1">
                <a:latin typeface="Times New Roman" panose="02020603050405020304" pitchFamily="18" charset="0"/>
                <a:cs typeface="Times New Roman" panose="02020603050405020304" pitchFamily="18" charset="0"/>
              </a:rPr>
              <a:t>Zeniter</a:t>
            </a: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Toute littérature est assaut contre la frontière »   Franz Kafka</a:t>
            </a:r>
            <a:endParaRPr lang="en-C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97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7A7C-46C7-AA1F-B28C-16877E542DEA}"/>
              </a:ext>
            </a:extLst>
          </p:cNvPr>
          <p:cNvSpPr>
            <a:spLocks noGrp="1"/>
          </p:cNvSpPr>
          <p:nvPr>
            <p:ph type="title"/>
          </p:nvPr>
        </p:nvSpPr>
        <p:spPr>
          <a:solidFill>
            <a:schemeClr val="accent2">
              <a:lumMod val="60000"/>
              <a:lumOff val="40000"/>
            </a:schemeClr>
          </a:solidFill>
        </p:spPr>
        <p:txBody>
          <a:bodyPr/>
          <a:lstStyle/>
          <a:p>
            <a:r>
              <a:rPr lang="fr-CA" dirty="0"/>
              <a:t>  </a:t>
            </a:r>
            <a:r>
              <a:rPr lang="fr-CA" b="1" dirty="0"/>
              <a:t>Définition de Larousse</a:t>
            </a:r>
            <a:endParaRPr lang="en-CA" b="1" dirty="0"/>
          </a:p>
        </p:txBody>
      </p:sp>
      <p:sp>
        <p:nvSpPr>
          <p:cNvPr id="3" name="Content Placeholder 2">
            <a:extLst>
              <a:ext uri="{FF2B5EF4-FFF2-40B4-BE49-F238E27FC236}">
                <a16:creationId xmlns:a16="http://schemas.microsoft.com/office/drawing/2014/main" id="{930D88F3-71E9-1A7F-822B-DE3ED2DBF463}"/>
              </a:ext>
            </a:extLst>
          </p:cNvPr>
          <p:cNvSpPr>
            <a:spLocks noGrp="1"/>
          </p:cNvSpPr>
          <p:nvPr>
            <p:ph idx="1"/>
          </p:nvPr>
        </p:nvSpPr>
        <p:spPr/>
        <p:txBody>
          <a:bodyPr>
            <a:normAutofit fontScale="77500" lnSpcReduction="20000"/>
          </a:bodyPr>
          <a:lstStyle/>
          <a:p>
            <a:pPr marL="0" indent="0" algn="l">
              <a:buNone/>
            </a:pPr>
            <a:r>
              <a:rPr lang="fr-FR" b="1" i="0" dirty="0">
                <a:solidFill>
                  <a:srgbClr val="040404"/>
                </a:solidFill>
                <a:effectLst/>
                <a:latin typeface="inherit"/>
              </a:rPr>
              <a:t>littérature</a:t>
            </a:r>
          </a:p>
          <a:p>
            <a:pPr algn="l"/>
            <a:r>
              <a:rPr lang="fr-FR" b="0" i="0" dirty="0">
                <a:solidFill>
                  <a:srgbClr val="566BB3"/>
                </a:solidFill>
                <a:effectLst/>
                <a:latin typeface="FiraSans Regular"/>
              </a:rPr>
              <a:t>nom féminin</a:t>
            </a:r>
          </a:p>
          <a:p>
            <a:pPr algn="l"/>
            <a:r>
              <a:rPr lang="fr-FR" b="0" i="0" dirty="0">
                <a:solidFill>
                  <a:srgbClr val="333333"/>
                </a:solidFill>
                <a:effectLst/>
                <a:latin typeface="FiraSans Regular"/>
              </a:rPr>
              <a:t>(latin </a:t>
            </a:r>
            <a:r>
              <a:rPr lang="fr-FR" b="0" i="1" dirty="0" err="1">
                <a:solidFill>
                  <a:srgbClr val="333333"/>
                </a:solidFill>
                <a:effectLst/>
                <a:latin typeface="FiraSans Regular"/>
              </a:rPr>
              <a:t>litteratura</a:t>
            </a:r>
            <a:r>
              <a:rPr lang="fr-FR" b="0" i="1" dirty="0">
                <a:solidFill>
                  <a:srgbClr val="333333"/>
                </a:solidFill>
                <a:effectLst/>
                <a:latin typeface="FiraSans Regular"/>
              </a:rPr>
              <a:t>,</a:t>
            </a:r>
            <a:r>
              <a:rPr lang="fr-FR" b="0" i="0" dirty="0">
                <a:solidFill>
                  <a:srgbClr val="333333"/>
                </a:solidFill>
                <a:effectLst/>
                <a:latin typeface="FiraSans Regular"/>
              </a:rPr>
              <a:t> de </a:t>
            </a:r>
            <a:r>
              <a:rPr lang="fr-FR" b="0" i="1" dirty="0" err="1">
                <a:solidFill>
                  <a:srgbClr val="333333"/>
                </a:solidFill>
                <a:effectLst/>
                <a:latin typeface="FiraSans Regular"/>
              </a:rPr>
              <a:t>littera</a:t>
            </a:r>
            <a:r>
              <a:rPr lang="fr-FR" b="0" i="1" dirty="0">
                <a:solidFill>
                  <a:srgbClr val="333333"/>
                </a:solidFill>
                <a:effectLst/>
                <a:latin typeface="FiraSans Regular"/>
              </a:rPr>
              <a:t>,</a:t>
            </a:r>
            <a:r>
              <a:rPr lang="fr-FR" b="0" i="0" dirty="0">
                <a:solidFill>
                  <a:srgbClr val="333333"/>
                </a:solidFill>
                <a:effectLst/>
                <a:latin typeface="FiraSans Regular"/>
              </a:rPr>
              <a:t> lettre)</a:t>
            </a:r>
          </a:p>
          <a:p>
            <a:pPr algn="l">
              <a:buFont typeface="Arial" panose="020B0604020202020204" pitchFamily="34" charset="0"/>
              <a:buChar char="•"/>
            </a:pPr>
            <a:r>
              <a:rPr lang="fr-FR" b="1" i="0" dirty="0">
                <a:solidFill>
                  <a:srgbClr val="566BB3"/>
                </a:solidFill>
                <a:effectLst/>
                <a:latin typeface="FiraSans Regular"/>
              </a:rPr>
              <a:t>1.</a:t>
            </a:r>
            <a:r>
              <a:rPr lang="fr-FR" b="0" i="0" dirty="0">
                <a:solidFill>
                  <a:srgbClr val="444A4D"/>
                </a:solidFill>
                <a:effectLst/>
                <a:latin typeface="FiraSans Regular"/>
              </a:rPr>
              <a:t> Ensemble des œuvres écrites auxquelles on reconnaît une </a:t>
            </a:r>
            <a:r>
              <a:rPr lang="fr-FR" b="0" i="0" dirty="0">
                <a:solidFill>
                  <a:srgbClr val="444A4D"/>
                </a:solidFill>
                <a:effectLst/>
                <a:highlight>
                  <a:srgbClr val="FFFF00"/>
                </a:highlight>
                <a:latin typeface="FiraSans Regular"/>
              </a:rPr>
              <a:t>finalité esthétique</a:t>
            </a:r>
            <a:r>
              <a:rPr lang="fr-FR" b="0" i="0" dirty="0">
                <a:solidFill>
                  <a:srgbClr val="444A4D"/>
                </a:solidFill>
                <a:effectLst/>
                <a:latin typeface="FiraSans Regular"/>
              </a:rPr>
              <a:t>.</a:t>
            </a:r>
          </a:p>
          <a:p>
            <a:pPr algn="l">
              <a:buFont typeface="Arial" panose="020B0604020202020204" pitchFamily="34" charset="0"/>
              <a:buChar char="•"/>
            </a:pPr>
            <a:r>
              <a:rPr lang="fr-FR" b="1" i="0" dirty="0">
                <a:solidFill>
                  <a:srgbClr val="566BB3"/>
                </a:solidFill>
                <a:effectLst/>
                <a:latin typeface="FiraSans Regular"/>
              </a:rPr>
              <a:t>2.</a:t>
            </a:r>
            <a:r>
              <a:rPr lang="fr-FR" b="0" i="0" dirty="0">
                <a:solidFill>
                  <a:srgbClr val="444A4D"/>
                </a:solidFill>
                <a:effectLst/>
                <a:latin typeface="FiraSans Regular"/>
              </a:rPr>
              <a:t> Ces œuvres, considérées du point de vue du pays, de l'époque, du milieu où elles s'inscrivent, du genre auquel elles appartiennent : </a:t>
            </a:r>
            <a:r>
              <a:rPr lang="fr-FR" b="0" i="0" dirty="0">
                <a:solidFill>
                  <a:srgbClr val="566BB3"/>
                </a:solidFill>
                <a:effectLst/>
                <a:latin typeface="FiraSans Regular"/>
              </a:rPr>
              <a:t>La littérature française du XVII</a:t>
            </a:r>
            <a:r>
              <a:rPr lang="fr-FR" b="0" i="0" baseline="30000" dirty="0">
                <a:solidFill>
                  <a:srgbClr val="566BB3"/>
                </a:solidFill>
                <a:effectLst/>
                <a:latin typeface="FiraSans Regular"/>
              </a:rPr>
              <a:t>e</a:t>
            </a:r>
            <a:r>
              <a:rPr lang="fr-FR" b="0" i="0" dirty="0">
                <a:solidFill>
                  <a:srgbClr val="566BB3"/>
                </a:solidFill>
                <a:effectLst/>
                <a:latin typeface="FiraSans Regular"/>
              </a:rPr>
              <a:t> s.</a:t>
            </a:r>
            <a:endParaRPr lang="fr-FR" b="0" i="0" dirty="0">
              <a:solidFill>
                <a:srgbClr val="444A4D"/>
              </a:solidFill>
              <a:effectLst/>
              <a:latin typeface="FiraSans Regular"/>
            </a:endParaRPr>
          </a:p>
          <a:p>
            <a:pPr algn="l">
              <a:buFont typeface="Arial" panose="020B0604020202020204" pitchFamily="34" charset="0"/>
              <a:buChar char="•"/>
            </a:pPr>
            <a:r>
              <a:rPr lang="fr-FR" b="1" i="0" dirty="0">
                <a:solidFill>
                  <a:srgbClr val="566BB3"/>
                </a:solidFill>
                <a:effectLst/>
                <a:latin typeface="FiraSans Regular"/>
              </a:rPr>
              <a:t>3.</a:t>
            </a:r>
            <a:r>
              <a:rPr lang="fr-FR" b="0" i="0" dirty="0">
                <a:solidFill>
                  <a:srgbClr val="444A4D"/>
                </a:solidFill>
                <a:effectLst/>
                <a:latin typeface="FiraSans Regular"/>
              </a:rPr>
              <a:t> Ensemble des connaissances et des études qui se rapportent à ces œuvres et à leurs auteurs : </a:t>
            </a:r>
            <a:r>
              <a:rPr lang="fr-FR" b="0" i="0" dirty="0">
                <a:solidFill>
                  <a:srgbClr val="566BB3"/>
                </a:solidFill>
                <a:effectLst/>
                <a:latin typeface="FiraSans Regular"/>
              </a:rPr>
              <a:t>Cours de littérature.</a:t>
            </a:r>
            <a:endParaRPr lang="fr-FR" b="0" i="0" dirty="0">
              <a:solidFill>
                <a:srgbClr val="444A4D"/>
              </a:solidFill>
              <a:effectLst/>
              <a:latin typeface="FiraSans Regular"/>
            </a:endParaRPr>
          </a:p>
          <a:p>
            <a:pPr algn="l">
              <a:buFont typeface="Arial" panose="020B0604020202020204" pitchFamily="34" charset="0"/>
              <a:buChar char="•"/>
            </a:pPr>
            <a:r>
              <a:rPr lang="fr-FR" b="1" i="0" dirty="0">
                <a:solidFill>
                  <a:srgbClr val="566BB3"/>
                </a:solidFill>
                <a:effectLst/>
                <a:latin typeface="FiraSans Regular"/>
              </a:rPr>
              <a:t>4.</a:t>
            </a:r>
            <a:r>
              <a:rPr lang="fr-FR" b="0" i="0" dirty="0">
                <a:solidFill>
                  <a:srgbClr val="444A4D"/>
                </a:solidFill>
                <a:effectLst/>
                <a:latin typeface="FiraSans Regular"/>
              </a:rPr>
              <a:t> Activité, métier de l'écrivain, de l'homme de lettres.</a:t>
            </a:r>
          </a:p>
          <a:p>
            <a:pPr algn="l">
              <a:buFont typeface="Arial" panose="020B0604020202020204" pitchFamily="34" charset="0"/>
              <a:buChar char="•"/>
            </a:pPr>
            <a:r>
              <a:rPr lang="fr-FR" b="1" i="0" dirty="0">
                <a:solidFill>
                  <a:srgbClr val="566BB3"/>
                </a:solidFill>
                <a:effectLst/>
                <a:latin typeface="FiraSans Regular"/>
              </a:rPr>
              <a:t>5.</a:t>
            </a:r>
            <a:r>
              <a:rPr lang="fr-FR" b="0" i="0" dirty="0">
                <a:solidFill>
                  <a:srgbClr val="444A4D"/>
                </a:solidFill>
                <a:effectLst/>
                <a:latin typeface="FiraSans Regular"/>
              </a:rPr>
              <a:t> Ensemble des ouvrages, des articles de journaux, etc., consacrés à quelqu'un, à un sujet : </a:t>
            </a:r>
            <a:r>
              <a:rPr lang="fr-FR" b="0" i="0" dirty="0">
                <a:solidFill>
                  <a:srgbClr val="566BB3"/>
                </a:solidFill>
                <a:effectLst/>
                <a:latin typeface="FiraSans Regular"/>
              </a:rPr>
              <a:t>Cette affaire a suscité une abondante littérature.</a:t>
            </a:r>
            <a:endParaRPr lang="fr-FR" b="0" i="0" dirty="0">
              <a:solidFill>
                <a:srgbClr val="444A4D"/>
              </a:solidFill>
              <a:effectLst/>
              <a:latin typeface="FiraSans Regular"/>
            </a:endParaRPr>
          </a:p>
          <a:p>
            <a:pPr algn="l">
              <a:buFont typeface="Arial" panose="020B0604020202020204" pitchFamily="34" charset="0"/>
              <a:buChar char="•"/>
            </a:pPr>
            <a:r>
              <a:rPr lang="fr-FR" b="1" i="0" dirty="0">
                <a:solidFill>
                  <a:srgbClr val="566BB3"/>
                </a:solidFill>
                <a:effectLst/>
                <a:latin typeface="FiraSans Regular"/>
              </a:rPr>
              <a:t>6.</a:t>
            </a:r>
            <a:r>
              <a:rPr lang="fr-FR" b="0" i="0" dirty="0">
                <a:solidFill>
                  <a:srgbClr val="444A4D"/>
                </a:solidFill>
                <a:effectLst/>
                <a:latin typeface="FiraSans Regular"/>
              </a:rPr>
              <a:t> </a:t>
            </a:r>
            <a:r>
              <a:rPr lang="fr-FR" b="0" i="0" dirty="0">
                <a:solidFill>
                  <a:srgbClr val="E62E00"/>
                </a:solidFill>
                <a:effectLst/>
                <a:latin typeface="FiraSans Regular"/>
              </a:rPr>
              <a:t>Familier. </a:t>
            </a:r>
            <a:r>
              <a:rPr lang="fr-FR" b="0" i="0" dirty="0">
                <a:solidFill>
                  <a:srgbClr val="444A4D"/>
                </a:solidFill>
                <a:effectLst/>
                <a:latin typeface="FiraSans Regular"/>
              </a:rPr>
              <a:t>Correspondance épistolaire abondante, verbeuse, délayée : </a:t>
            </a:r>
            <a:r>
              <a:rPr lang="fr-FR" b="0" i="0" dirty="0">
                <a:solidFill>
                  <a:srgbClr val="566BB3"/>
                </a:solidFill>
                <a:effectLst/>
                <a:latin typeface="FiraSans Regular"/>
              </a:rPr>
              <a:t>Qu'est-ce qu'il t'envoie comme littérature !</a:t>
            </a:r>
            <a:endParaRPr lang="fr-FR" b="0" i="0" dirty="0">
              <a:solidFill>
                <a:srgbClr val="444A4D"/>
              </a:solidFill>
              <a:effectLst/>
              <a:latin typeface="FiraSans Regular"/>
            </a:endParaRPr>
          </a:p>
          <a:p>
            <a:endParaRPr lang="en-CA" dirty="0"/>
          </a:p>
        </p:txBody>
      </p:sp>
    </p:spTree>
    <p:extLst>
      <p:ext uri="{BB962C8B-B14F-4D97-AF65-F5344CB8AC3E}">
        <p14:creationId xmlns:p14="http://schemas.microsoft.com/office/powerpoint/2010/main" val="294595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A6AE3-A579-AF74-9CF8-F983B6B5ADBD}"/>
              </a:ext>
            </a:extLst>
          </p:cNvPr>
          <p:cNvSpPr>
            <a:spLocks noGrp="1"/>
          </p:cNvSpPr>
          <p:nvPr>
            <p:ph type="title"/>
          </p:nvPr>
        </p:nvSpPr>
        <p:spPr>
          <a:solidFill>
            <a:schemeClr val="accent2">
              <a:lumMod val="60000"/>
              <a:lumOff val="40000"/>
            </a:schemeClr>
          </a:solidFill>
        </p:spPr>
        <p:txBody>
          <a:bodyPr/>
          <a:lstStyle/>
          <a:p>
            <a:r>
              <a:rPr lang="fr-CA" sz="1800" dirty="0">
                <a:effectLst/>
                <a:latin typeface="Calibri" panose="020F0502020204030204" pitchFamily="34" charset="0"/>
                <a:ea typeface="Calibri" panose="020F0502020204030204" pitchFamily="34" charset="0"/>
                <a:cs typeface="Times New Roman" panose="02020603050405020304" pitchFamily="18" charset="0"/>
              </a:rPr>
              <a:t>		</a:t>
            </a:r>
            <a:r>
              <a:rPr lang="fr-CA" sz="2800" dirty="0">
                <a:effectLst/>
                <a:latin typeface="Times New Roman" panose="02020603050405020304" pitchFamily="18" charset="0"/>
                <a:ea typeface="Calibri" panose="020F0502020204030204" pitchFamily="34" charset="0"/>
                <a:cs typeface="Times New Roman" panose="02020603050405020304" pitchFamily="18" charset="0"/>
              </a:rPr>
              <a:t>Jean Paul </a:t>
            </a:r>
            <a:r>
              <a:rPr lang="fr-CA" sz="2800" dirty="0" err="1">
                <a:effectLst/>
                <a:latin typeface="Times New Roman" panose="02020603050405020304" pitchFamily="18" charset="0"/>
                <a:ea typeface="Calibri" panose="020F0502020204030204" pitchFamily="34" charset="0"/>
                <a:cs typeface="Times New Roman" panose="02020603050405020304" pitchFamily="18" charset="0"/>
              </a:rPr>
              <a:t>Sarte</a:t>
            </a:r>
            <a:br>
              <a:rPr lang="fr-CA" sz="2800" dirty="0">
                <a:effectLst/>
                <a:latin typeface="Times New Roman" panose="02020603050405020304" pitchFamily="18" charset="0"/>
                <a:ea typeface="Calibri" panose="020F0502020204030204" pitchFamily="34" charset="0"/>
                <a:cs typeface="Times New Roman" panose="02020603050405020304" pitchFamily="18" charset="0"/>
              </a:rPr>
            </a:br>
            <a:r>
              <a:rPr lang="fr-CA"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fr-CA" sz="2800" i="1" dirty="0">
                <a:effectLst/>
                <a:latin typeface="Times New Roman" panose="02020603050405020304" pitchFamily="18" charset="0"/>
                <a:ea typeface="Calibri" panose="020F0502020204030204" pitchFamily="34" charset="0"/>
                <a:cs typeface="Times New Roman" panose="02020603050405020304" pitchFamily="18" charset="0"/>
              </a:rPr>
              <a:t>Qu’est-ce que la littérature</a:t>
            </a:r>
            <a:r>
              <a:rPr lang="fr-CA" sz="2800" dirty="0">
                <a:effectLst/>
                <a:latin typeface="Times New Roman" panose="02020603050405020304" pitchFamily="18" charset="0"/>
                <a:ea typeface="Calibri" panose="020F0502020204030204" pitchFamily="34" charset="0"/>
                <a:cs typeface="Times New Roman" panose="02020603050405020304" pitchFamily="18" charset="0"/>
              </a:rPr>
              <a:t> ? Gallimard, 1948</a:t>
            </a:r>
            <a:br>
              <a:rPr lang="en-CA"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en-CA"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7A95D38-324F-B852-C330-574FF47F3749}"/>
              </a:ext>
            </a:extLst>
          </p:cNvPr>
          <p:cNvSpPr>
            <a:spLocks noGrp="1"/>
          </p:cNvSpPr>
          <p:nvPr>
            <p:ph idx="1"/>
          </p:nvPr>
        </p:nvSpPr>
        <p:spPr/>
        <p:txBody>
          <a:bodyPr/>
          <a:lstStyle/>
          <a:p>
            <a:endParaRPr lang="fr-CA" dirty="0"/>
          </a:p>
          <a:p>
            <a:r>
              <a:rPr lang="fr-CA" sz="3200" dirty="0"/>
              <a:t>Qu’est-ce qu’écrire  ?</a:t>
            </a:r>
          </a:p>
          <a:p>
            <a:pPr marL="0" indent="0">
              <a:buNone/>
            </a:pPr>
            <a:endParaRPr lang="fr-CA" sz="3200" dirty="0"/>
          </a:p>
          <a:p>
            <a:r>
              <a:rPr lang="fr-CA" sz="3200" dirty="0"/>
              <a:t>Pourquoi écrit-on ?</a:t>
            </a:r>
          </a:p>
          <a:p>
            <a:endParaRPr lang="fr-CA" sz="3200" dirty="0"/>
          </a:p>
          <a:p>
            <a:r>
              <a:rPr lang="fr-CA" sz="3200" dirty="0"/>
              <a:t>Pour qui écrit-on ?</a:t>
            </a:r>
            <a:endParaRPr lang="en-CA" sz="3200" dirty="0"/>
          </a:p>
          <a:p>
            <a:endParaRPr lang="en-CA" dirty="0"/>
          </a:p>
        </p:txBody>
      </p:sp>
    </p:spTree>
    <p:extLst>
      <p:ext uri="{BB962C8B-B14F-4D97-AF65-F5344CB8AC3E}">
        <p14:creationId xmlns:p14="http://schemas.microsoft.com/office/powerpoint/2010/main" val="106160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77000-12C1-55A9-E546-5AF17A435FA6}"/>
              </a:ext>
            </a:extLst>
          </p:cNvPr>
          <p:cNvSpPr>
            <a:spLocks noGrp="1"/>
          </p:cNvSpPr>
          <p:nvPr>
            <p:ph type="title"/>
          </p:nvPr>
        </p:nvSpPr>
        <p:spPr>
          <a:xfrm>
            <a:off x="838200" y="351873"/>
            <a:ext cx="10515600" cy="1325563"/>
          </a:xfrm>
          <a:solidFill>
            <a:schemeClr val="accent2">
              <a:lumMod val="60000"/>
              <a:lumOff val="40000"/>
            </a:schemeClr>
          </a:solidFill>
        </p:spPr>
        <p:txBody>
          <a:bodyPr/>
          <a:lstStyle/>
          <a:p>
            <a:r>
              <a:rPr lang="fr-CA" sz="4000" dirty="0">
                <a:effectLst/>
                <a:latin typeface="Times New Roman" panose="02020603050405020304" pitchFamily="18" charset="0"/>
                <a:ea typeface="Calibri" panose="020F0502020204030204" pitchFamily="34" charset="0"/>
                <a:cs typeface="Times New Roman" panose="02020603050405020304" pitchFamily="18" charset="0"/>
              </a:rPr>
              <a:t>			Qu’est-ce qu’écrire ?</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69C2E4AD-EFE4-E2B0-AABA-48D748B70DF4}"/>
              </a:ext>
            </a:extLst>
          </p:cNvPr>
          <p:cNvSpPr>
            <a:spLocks noGrp="1"/>
          </p:cNvSpPr>
          <p:nvPr>
            <p:ph idx="1"/>
          </p:nvPr>
        </p:nvSpPr>
        <p:spPr/>
        <p:txBody>
          <a:bodyPr/>
          <a:lstStyle/>
          <a:p>
            <a:pPr>
              <a:lnSpc>
                <a:spcPct val="107000"/>
              </a:lnSpc>
              <a:spcAft>
                <a:spcPts val="800"/>
              </a:spcAft>
            </a:pPr>
            <a:endParaRPr lang="fr-CA"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CA"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CA" sz="2000" dirty="0">
                <a:effectLst/>
                <a:latin typeface="Calibri" panose="020F0502020204030204" pitchFamily="34" charset="0"/>
                <a:ea typeface="Calibri" panose="020F0502020204030204" pitchFamily="34" charset="0"/>
                <a:cs typeface="Times New Roman" panose="02020603050405020304" pitchFamily="18" charset="0"/>
              </a:rPr>
              <a:t>Selon Sartre, c’est dans la forme et surtout dans la matière ( les mots-signes)  que réside la différence entre la littérature et les autres arts.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CA" sz="2000" dirty="0">
                <a:effectLst/>
                <a:latin typeface="Calibri" panose="020F0502020204030204" pitchFamily="34" charset="0"/>
                <a:ea typeface="Calibri" panose="020F0502020204030204" pitchFamily="34" charset="0"/>
                <a:cs typeface="Times New Roman" panose="02020603050405020304" pitchFamily="18" charset="0"/>
              </a:rPr>
              <a:t>	« </a:t>
            </a:r>
            <a:r>
              <a:rPr lang="fr-CA" sz="2000" b="1" dirty="0">
                <a:effectLst/>
                <a:latin typeface="Calibri" panose="020F0502020204030204" pitchFamily="34" charset="0"/>
                <a:ea typeface="Calibri" panose="020F0502020204030204" pitchFamily="34" charset="0"/>
                <a:cs typeface="Times New Roman" panose="02020603050405020304" pitchFamily="18" charset="0"/>
              </a:rPr>
              <a:t>C'est une chose que de travailler sur des couleurs et des sons, c'en est une autre que de 	s'exprimer par des mots. Les notes, les couleurs ne sont pas des signes, elles ne renvoient 	à rien qui leur soit extérieur."</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30587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8760-9924-8275-76A2-689BFDEBB827}"/>
              </a:ext>
            </a:extLst>
          </p:cNvPr>
          <p:cNvSpPr>
            <a:spLocks noGrp="1"/>
          </p:cNvSpPr>
          <p:nvPr>
            <p:ph type="title"/>
          </p:nvPr>
        </p:nvSpPr>
        <p:spPr>
          <a:solidFill>
            <a:schemeClr val="accent2">
              <a:lumMod val="60000"/>
              <a:lumOff val="40000"/>
            </a:schemeClr>
          </a:solidFill>
        </p:spPr>
        <p:txBody>
          <a:bodyPr/>
          <a:lstStyle/>
          <a:p>
            <a:r>
              <a:rPr lang="fr-CA" sz="4400" dirty="0">
                <a:effectLst/>
                <a:latin typeface="Times New Roman" panose="02020603050405020304" pitchFamily="18" charset="0"/>
                <a:ea typeface="Calibri" panose="020F0502020204030204" pitchFamily="34" charset="0"/>
                <a:cs typeface="Times New Roman" panose="02020603050405020304" pitchFamily="18" charset="0"/>
              </a:rPr>
              <a:t>		Qu’est-ce qu’écrire ?</a:t>
            </a:r>
            <a:endParaRPr lang="en-CA" dirty="0"/>
          </a:p>
        </p:txBody>
      </p:sp>
      <p:sp>
        <p:nvSpPr>
          <p:cNvPr id="3" name="Content Placeholder 2">
            <a:extLst>
              <a:ext uri="{FF2B5EF4-FFF2-40B4-BE49-F238E27FC236}">
                <a16:creationId xmlns:a16="http://schemas.microsoft.com/office/drawing/2014/main" id="{261B476D-C87F-6FC6-E411-B06472623FF9}"/>
              </a:ext>
            </a:extLst>
          </p:cNvPr>
          <p:cNvSpPr>
            <a:spLocks noGrp="1"/>
          </p:cNvSpPr>
          <p:nvPr>
            <p:ph idx="1"/>
          </p:nvPr>
        </p:nvSpPr>
        <p:spPr/>
        <p:txBody>
          <a:bodyPr>
            <a:normAutofit/>
          </a:bodyPr>
          <a:lstStyle/>
          <a:p>
            <a:pPr>
              <a:lnSpc>
                <a:spcPct val="107000"/>
              </a:lnSpc>
              <a:spcAft>
                <a:spcPts val="80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Pour expliquer la différence par rapport aux autres arts, Sartre prend l'exemple d'un tableau du Tintoret :</a:t>
            </a:r>
          </a:p>
          <a:p>
            <a:pPr marL="0" indent="0">
              <a:lnSpc>
                <a:spcPct val="107000"/>
              </a:lnSpc>
              <a:spcAft>
                <a:spcPts val="800"/>
              </a:spcAft>
              <a:buNone/>
            </a:pPr>
            <a:r>
              <a:rPr lang="fr-CA" sz="1800" dirty="0">
                <a:effectLst/>
                <a:latin typeface="Calibri" panose="020F0502020204030204" pitchFamily="34" charset="0"/>
                <a:ea typeface="Calibri" panose="020F0502020204030204" pitchFamily="34" charset="0"/>
                <a:cs typeface="Times New Roman" panose="02020603050405020304" pitchFamily="18" charset="0"/>
              </a:rPr>
              <a:t>"Cette déchirure jaune du ciel au-dessus du Golgotha, le Tintoret ne l'a pas choisie pour signifier l'angoisse ; elle est angoisse, et ciel jaune en même temps. Non pas ciel d'angoisse, ciel angoissé ; c'est une angoisse faite chose, une angoisse qui a tourné en déchirure jaune du ciel..."</a:t>
            </a: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CA" sz="2000" b="1" dirty="0">
                <a:effectLst/>
                <a:latin typeface="Calibri" panose="020F0502020204030204" pitchFamily="34" charset="0"/>
                <a:ea typeface="Calibri" panose="020F0502020204030204" pitchFamily="34" charset="0"/>
                <a:cs typeface="Times New Roman" panose="02020603050405020304" pitchFamily="18" charset="0"/>
              </a:rPr>
              <a:t>			Écrire </a:t>
            </a:r>
            <a:r>
              <a:rPr lang="fr-CA" sz="2000" b="1" dirty="0">
                <a:latin typeface="Calibri" panose="020F0502020204030204" pitchFamily="34" charset="0"/>
                <a:ea typeface="Calibri" panose="020F0502020204030204" pitchFamily="34" charset="0"/>
                <a:cs typeface="Times New Roman" panose="02020603050405020304" pitchFamily="18" charset="0"/>
              </a:rPr>
              <a:t>signifie</a:t>
            </a:r>
          </a:p>
          <a:p>
            <a:pPr>
              <a:lnSpc>
                <a:spcPct val="107000"/>
              </a:lnSpc>
              <a:spcAft>
                <a:spcPts val="800"/>
              </a:spcAft>
            </a:pPr>
            <a:r>
              <a:rPr lang="fr-CA"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 servir des mots comme signes pour communiquer, dévoiler un aspect sur le monde </a:t>
            </a:r>
            <a:r>
              <a:rPr lang="fr-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et </a:t>
            </a:r>
            <a:r>
              <a:rPr lang="fr-CA"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vouloir apporter un changement au monde</a:t>
            </a:r>
            <a:r>
              <a:rPr lang="fr-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par ce dévoilement.</a:t>
            </a:r>
          </a:p>
          <a:p>
            <a:pPr>
              <a:lnSpc>
                <a:spcPct val="107000"/>
              </a:lnSpc>
              <a:spcAft>
                <a:spcPts val="800"/>
              </a:spcAft>
            </a:pPr>
            <a:r>
              <a:rPr lang="fr-CA"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agir sur le monde</a:t>
            </a: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92756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7E0E-B09F-A868-68B6-DA825AEF733B}"/>
              </a:ext>
            </a:extLst>
          </p:cNvPr>
          <p:cNvSpPr>
            <a:spLocks noGrp="1"/>
          </p:cNvSpPr>
          <p:nvPr>
            <p:ph type="title"/>
          </p:nvPr>
        </p:nvSpPr>
        <p:spPr>
          <a:solidFill>
            <a:schemeClr val="accent2">
              <a:lumMod val="60000"/>
              <a:lumOff val="40000"/>
            </a:schemeClr>
          </a:solidFill>
        </p:spPr>
        <p:txBody>
          <a:bodyPr/>
          <a:lstStyle/>
          <a:p>
            <a:r>
              <a:rPr lang="fr-CA" sz="3600" dirty="0">
                <a:effectLst/>
                <a:latin typeface="Times New Roman" panose="02020603050405020304" pitchFamily="18" charset="0"/>
                <a:ea typeface="Calibri" panose="020F0502020204030204" pitchFamily="34" charset="0"/>
                <a:cs typeface="Times New Roman" panose="02020603050405020304" pitchFamily="18" charset="0"/>
              </a:rPr>
              <a:t>			Pourquoi écrire ?</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D5824F2D-BA14-5895-7E5D-BC6EF9FFE05C}"/>
              </a:ext>
            </a:extLst>
          </p:cNvPr>
          <p:cNvSpPr>
            <a:spLocks noGrp="1"/>
          </p:cNvSpPr>
          <p:nvPr>
            <p:ph idx="1"/>
          </p:nvPr>
        </p:nvSpPr>
        <p:spPr/>
        <p:txBody>
          <a:bodyPr/>
          <a:lstStyle/>
          <a:p>
            <a:pPr marL="0" indent="0">
              <a:lnSpc>
                <a:spcPct val="107000"/>
              </a:lnSpc>
              <a:spcAft>
                <a:spcPts val="800"/>
              </a:spcAft>
              <a:buNone/>
            </a:pPr>
            <a:endParaRPr lang="fr-CA"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CA" sz="1800" b="1" dirty="0">
                <a:latin typeface="Calibri" panose="020F0502020204030204" pitchFamily="34" charset="0"/>
                <a:ea typeface="Calibri" panose="020F0502020204030204" pitchFamily="34" charset="0"/>
                <a:cs typeface="Times New Roman" panose="02020603050405020304" pitchFamily="18" charset="0"/>
              </a:rPr>
              <a:t>	La réponse de Sartre :</a:t>
            </a:r>
            <a:endParaRPr lang="fr-CA"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fr-CA" sz="2400" b="1" dirty="0">
                <a:latin typeface="Calibri" panose="020F0502020204030204" pitchFamily="34" charset="0"/>
                <a:ea typeface="Calibri" panose="020F0502020204030204" pitchFamily="34" charset="0"/>
                <a:cs typeface="Times New Roman" panose="02020603050405020304" pitchFamily="18" charset="0"/>
              </a:rPr>
              <a:t>	</a:t>
            </a:r>
            <a:r>
              <a:rPr lang="fr-CA" sz="2400" b="1" dirty="0">
                <a:effectLst/>
                <a:latin typeface="Calibri" panose="020F0502020204030204" pitchFamily="34" charset="0"/>
                <a:ea typeface="Calibri" panose="020F0502020204030204" pitchFamily="34" charset="0"/>
                <a:cs typeface="Times New Roman" panose="02020603050405020304" pitchFamily="18" charset="0"/>
              </a:rPr>
              <a:t>Par le besoin de se sentir « essentiel » par rapport </a:t>
            </a:r>
            <a:r>
              <a:rPr lang="fr-CA" sz="2400" b="1" dirty="0">
                <a:latin typeface="Calibri" panose="020F0502020204030204" pitchFamily="34" charset="0"/>
                <a:ea typeface="Calibri" panose="020F0502020204030204" pitchFamily="34" charset="0"/>
                <a:cs typeface="Times New Roman" panose="02020603050405020304" pitchFamily="18" charset="0"/>
              </a:rPr>
              <a:t>au </a:t>
            </a:r>
            <a:r>
              <a:rPr lang="fr-CA" sz="2400" b="1" dirty="0">
                <a:effectLst/>
                <a:latin typeface="Calibri" panose="020F0502020204030204" pitchFamily="34" charset="0"/>
                <a:ea typeface="Calibri" panose="020F0502020204030204" pitchFamily="34" charset="0"/>
                <a:cs typeface="Times New Roman" panose="02020603050405020304" pitchFamily="18" charset="0"/>
              </a:rPr>
              <a:t>monde</a:t>
            </a:r>
            <a:r>
              <a:rPr lang="fr-CA" sz="2400"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Aft>
                <a:spcPts val="800"/>
              </a:spcAft>
              <a:buFont typeface="Wingdings" panose="05000000000000000000" pitchFamily="2" charset="2"/>
              <a:buChar char="Ø"/>
            </a:pPr>
            <a:r>
              <a:rPr lang="fr-CA" dirty="0">
                <a:effectLst/>
                <a:latin typeface="Calibri" panose="020F0502020204030204" pitchFamily="34" charset="0"/>
                <a:ea typeface="Calibri" panose="020F0502020204030204" pitchFamily="34" charset="0"/>
                <a:cs typeface="Times New Roman" panose="02020603050405020304" pitchFamily="18" charset="0"/>
              </a:rPr>
              <a:t> En dévoilement un aspect du monde qui nous semble important on se sent de cette façon importants « essentiels » </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15837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02C3-BD9C-A109-D8AF-7953FF783CE5}"/>
              </a:ext>
            </a:extLst>
          </p:cNvPr>
          <p:cNvSpPr>
            <a:spLocks noGrp="1"/>
          </p:cNvSpPr>
          <p:nvPr>
            <p:ph type="title"/>
          </p:nvPr>
        </p:nvSpPr>
        <p:spPr>
          <a:solidFill>
            <a:schemeClr val="accent2">
              <a:lumMod val="60000"/>
              <a:lumOff val="40000"/>
            </a:schemeClr>
          </a:solidFill>
        </p:spPr>
        <p:txBody>
          <a:bodyPr/>
          <a:lstStyle/>
          <a:p>
            <a:r>
              <a:rPr lang="fr-CA" sz="3600" dirty="0">
                <a:effectLst/>
                <a:latin typeface="Times New Roman" panose="02020603050405020304" pitchFamily="18" charset="0"/>
                <a:ea typeface="Calibri" panose="020F0502020204030204" pitchFamily="34" charset="0"/>
                <a:cs typeface="Times New Roman" panose="02020603050405020304" pitchFamily="18" charset="0"/>
              </a:rPr>
              <a:t>			Pour qui écrit-on ? </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E523FF03-FE6C-AB3D-7EF0-0B8C65AB620D}"/>
              </a:ext>
            </a:extLst>
          </p:cNvPr>
          <p:cNvSpPr>
            <a:spLocks noGrp="1"/>
          </p:cNvSpPr>
          <p:nvPr>
            <p:ph idx="1"/>
          </p:nvPr>
        </p:nvSpPr>
        <p:spPr/>
        <p:txBody>
          <a:bodyPr>
            <a:normAutofit lnSpcReduction="10000"/>
          </a:bodyPr>
          <a:lstStyle/>
          <a:p>
            <a:pPr>
              <a:lnSpc>
                <a:spcPct val="107000"/>
              </a:lnSpc>
              <a:spcAft>
                <a:spcPts val="80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Selon Sartre</a:t>
            </a:r>
          </a:p>
          <a:p>
            <a:pPr>
              <a:lnSpc>
                <a:spcPct val="107000"/>
              </a:lnSpc>
              <a:spcAft>
                <a:spcPts val="800"/>
              </a:spcAft>
            </a:pPr>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livre n’existe pas sans l’acte de lecture</a:t>
            </a: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il est le résultat d’une </a:t>
            </a:r>
            <a:r>
              <a:rPr lang="fr-CA" sz="1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décision de l’auteur de communiquer quelque chose à quelqu’un</a:t>
            </a:r>
            <a:r>
              <a:rPr lang="fr-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CA" sz="1800" dirty="0">
                <a:effectLst/>
                <a:latin typeface="Calibri" panose="020F0502020204030204" pitchFamily="34" charset="0"/>
                <a:ea typeface="Calibri" panose="020F0502020204030204" pitchFamily="34" charset="0"/>
                <a:cs typeface="Times New Roman" panose="02020603050405020304" pitchFamily="18" charset="0"/>
              </a:rPr>
              <a:t>	« </a:t>
            </a:r>
            <a:r>
              <a:rPr lang="fr-CA" sz="1800" b="1" dirty="0">
                <a:effectLst/>
                <a:latin typeface="Calibri" panose="020F0502020204030204" pitchFamily="34" charset="0"/>
                <a:ea typeface="Calibri" panose="020F0502020204030204" pitchFamily="34" charset="0"/>
                <a:cs typeface="Times New Roman" panose="02020603050405020304" pitchFamily="18" charset="0"/>
              </a:rPr>
              <a:t>L’écrivain a choisi de dévoiler le monde et singulièrement l’homme aux autres hommes pour que 	ceux-ci prennent en face de l’objet ainsi mis à nu leur entière responsabilité. »</a:t>
            </a: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800" dirty="0">
                <a:latin typeface="Calibri" panose="020F0502020204030204" pitchFamily="34" charset="0"/>
                <a:ea typeface="Calibri" panose="020F0502020204030204" pitchFamily="34" charset="0"/>
                <a:cs typeface="Times New Roman" panose="02020603050405020304" pitchFamily="18" charset="0"/>
              </a:rPr>
              <a:t>le</a:t>
            </a:r>
            <a:r>
              <a:rPr lang="fr-CA" sz="1800" dirty="0">
                <a:effectLst/>
                <a:latin typeface="Calibri" panose="020F0502020204030204" pitchFamily="34" charset="0"/>
                <a:ea typeface="Calibri" panose="020F0502020204030204" pitchFamily="34" charset="0"/>
                <a:cs typeface="Times New Roman" panose="02020603050405020304" pitchFamily="18" charset="0"/>
              </a:rPr>
              <a:t> but de l’écrivain est de délivrer un message à un destinataire</a:t>
            </a:r>
          </a:p>
          <a:p>
            <a:pPr>
              <a:lnSpc>
                <a:spcPct val="107000"/>
              </a:lnSpc>
              <a:spcAft>
                <a:spcPts val="800"/>
              </a:spcAft>
            </a:pPr>
            <a:r>
              <a:rPr lang="fr-CA" sz="1800"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 lecteur participe à la création de l’œuvre</a:t>
            </a:r>
            <a:r>
              <a:rPr lang="fr-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C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L’œuvre littéraire est un « appel » fait au lecteur, à ce qu’il collabore à la création de l’ouvrage, à ce qu’il s’engage librement dans l’œuvre</a:t>
            </a:r>
            <a:r>
              <a:rPr lang="fr-CA"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CA" sz="1800" dirty="0">
                <a:effectLst/>
                <a:latin typeface="Calibri" panose="020F0502020204030204" pitchFamily="34" charset="0"/>
                <a:ea typeface="Calibri" panose="020F0502020204030204" pitchFamily="34" charset="0"/>
                <a:cs typeface="Times New Roman" panose="02020603050405020304" pitchFamily="18" charset="0"/>
              </a:rPr>
              <a:t>L’œuvre littéraire n’existe qu’à la conjonction de l’activité de l’auteur et du lecteur, qu’autour d’une sorte de « pacte de générosité où chacun reconnait la liberté que l’autre engage.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7116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DD6C-A13D-7486-BE86-959C078DFE69}"/>
              </a:ext>
            </a:extLst>
          </p:cNvPr>
          <p:cNvSpPr>
            <a:spLocks noGrp="1"/>
          </p:cNvSpPr>
          <p:nvPr>
            <p:ph type="title"/>
          </p:nvPr>
        </p:nvSpPr>
        <p:spPr>
          <a:solidFill>
            <a:schemeClr val="accent2">
              <a:lumMod val="60000"/>
              <a:lumOff val="40000"/>
            </a:schemeClr>
          </a:solidFill>
        </p:spPr>
        <p:txBody>
          <a:bodyPr/>
          <a:lstStyle/>
          <a:p>
            <a:r>
              <a:rPr lang="fr-CA" sz="4400" dirty="0">
                <a:effectLst/>
                <a:latin typeface="Times New Roman" panose="02020603050405020304" pitchFamily="18" charset="0"/>
                <a:ea typeface="Calibri" panose="020F0502020204030204" pitchFamily="34" charset="0"/>
                <a:cs typeface="Times New Roman" panose="02020603050405020304" pitchFamily="18" charset="0"/>
              </a:rPr>
              <a:t>			Pour qui écrit-on ?</a:t>
            </a:r>
            <a:endParaRPr lang="en-CA" dirty="0"/>
          </a:p>
        </p:txBody>
      </p:sp>
      <p:sp>
        <p:nvSpPr>
          <p:cNvPr id="3" name="Content Placeholder 2">
            <a:extLst>
              <a:ext uri="{FF2B5EF4-FFF2-40B4-BE49-F238E27FC236}">
                <a16:creationId xmlns:a16="http://schemas.microsoft.com/office/drawing/2014/main" id="{91FCC6B7-CC41-399F-EF50-3C9F80C404F7}"/>
              </a:ext>
            </a:extLst>
          </p:cNvPr>
          <p:cNvSpPr>
            <a:spLocks noGrp="1"/>
          </p:cNvSpPr>
          <p:nvPr>
            <p:ph idx="1"/>
          </p:nvPr>
        </p:nvSpPr>
        <p:spPr/>
        <p:txBody>
          <a:bodyPr/>
          <a:lstStyle/>
          <a:p>
            <a:pPr>
              <a:lnSpc>
                <a:spcPct val="107000"/>
              </a:lnSpc>
              <a:spcAft>
                <a:spcPts val="800"/>
              </a:spcAft>
            </a:pPr>
            <a:r>
              <a:rPr lang="fr-CA" sz="1800" dirty="0">
                <a:effectLst/>
                <a:latin typeface="Calibri" panose="020F0502020204030204" pitchFamily="34" charset="0"/>
                <a:ea typeface="Calibri" panose="020F0502020204030204" pitchFamily="34" charset="0"/>
                <a:cs typeface="Times New Roman" panose="02020603050405020304" pitchFamily="18" charset="0"/>
              </a:rPr>
              <a:t>D</a:t>
            </a:r>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ans l’acte de lecture, le lecteur reçoit et recrée l’œuvre en tant qu’homme libre</a:t>
            </a:r>
            <a:r>
              <a:rPr lang="fr-CA" sz="1800" dirty="0">
                <a:effectLst/>
                <a:latin typeface="Calibri" panose="020F0502020204030204" pitchFamily="34" charset="0"/>
                <a:ea typeface="Calibri" panose="020F0502020204030204" pitchFamily="34" charset="0"/>
                <a:cs typeface="Times New Roman" panose="02020603050405020304" pitchFamily="18" charset="0"/>
              </a:rPr>
              <a:t> : il est désormais obligé de prendre position dans le réel, à la lumière de ce que l’auteur lui a dévoilé. </a:t>
            </a:r>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L’œuvre engage le lecteur à assumer sa responsabilité face au monde qui se présente à lui</a:t>
            </a:r>
            <a:r>
              <a:rPr lang="fr-CA" sz="1800" dirty="0">
                <a:effectLst/>
                <a:latin typeface="Calibri" panose="020F0502020204030204" pitchFamily="34" charset="0"/>
                <a:ea typeface="Calibri" panose="020F0502020204030204" pitchFamily="34" charset="0"/>
                <a:cs typeface="Times New Roman" panose="02020603050405020304" pitchFamily="18" charset="0"/>
              </a:rPr>
              <a:t>. Ainsi, « l’écrivain, homme libre s’adressant à des hommes libres, n’a qu’un seul sujet : la liberté » (p. 70).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Écrire est par essence exercer sa liberté et vouloir la liberté, notamment celle du lecteur</a:t>
            </a:r>
            <a:r>
              <a:rPr lang="fr-CA" sz="1800" dirty="0">
                <a:effectLst/>
                <a:latin typeface="Calibri" panose="020F0502020204030204" pitchFamily="34" charset="0"/>
                <a:ea typeface="Calibri" panose="020F0502020204030204" pitchFamily="34" charset="0"/>
                <a:cs typeface="Times New Roman" panose="02020603050405020304" pitchFamily="18" charset="0"/>
              </a:rPr>
              <a:t>. Une œuvre littéraire au sens strict ne saurait vouloir l’asservissement, ni s’adresser à un public assujetti. Si seul le message transmis compte et donc si « la prose est utilitaire par essence » (p. 25), alors la question de la beauté, notamment celle du style, est secondaire : </a:t>
            </a:r>
            <a:r>
              <a:rPr lang="fr-C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artifices rhétoriques concourent à la persuasion du lecteur. La beauté du texte succède à l’idée, à l’intention qui préside à l’acte d’écrire. Le langage est donc considéré comme un moyen et non comme une fin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968798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1211</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FiraSans Regular</vt:lpstr>
      <vt:lpstr>inherit</vt:lpstr>
      <vt:lpstr>Times New Roman</vt:lpstr>
      <vt:lpstr>Wingdings</vt:lpstr>
      <vt:lpstr>Office Theme</vt:lpstr>
      <vt:lpstr>Qu’est-ce que la littérature ?</vt:lpstr>
      <vt:lpstr>  Quelques définitions</vt:lpstr>
      <vt:lpstr>  Définition de Larousse</vt:lpstr>
      <vt:lpstr>  Jean Paul Sarte  Qu’est-ce que la littérature ? Gallimard, 1948 </vt:lpstr>
      <vt:lpstr>   Qu’est-ce qu’écrire ? </vt:lpstr>
      <vt:lpstr>  Qu’est-ce qu’écrire ?</vt:lpstr>
      <vt:lpstr>   Pourquoi écrire ? </vt:lpstr>
      <vt:lpstr>   Pour qui écrit-on ?  </vt:lpstr>
      <vt:lpstr>   Pour qui écrit-on ?</vt:lpstr>
      <vt:lpstr>  Et vous ?</vt:lpstr>
      <vt:lpstr>  Genres littéraires</vt:lpstr>
      <vt:lpstr>  Le genre narratif</vt:lpstr>
      <vt:lpstr>  Qu’est-ce qu’une bonne histoire ?</vt:lpstr>
      <vt:lpstr>  Qu’est-ce qu’un bon personnage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Qu’est-ce que la littérature ?</dc:title>
  <dc:creator>Carmen-Silvia Cristea</dc:creator>
  <cp:lastModifiedBy>Carmen-Silvia Cristea</cp:lastModifiedBy>
  <cp:revision>5</cp:revision>
  <dcterms:created xsi:type="dcterms:W3CDTF">2023-01-24T13:10:21Z</dcterms:created>
  <dcterms:modified xsi:type="dcterms:W3CDTF">2023-05-24T11:13:11Z</dcterms:modified>
</cp:coreProperties>
</file>