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321" r:id="rId2"/>
    <p:sldId id="275" r:id="rId3"/>
    <p:sldId id="318" r:id="rId4"/>
    <p:sldId id="320" r:id="rId5"/>
    <p:sldId id="309" r:id="rId6"/>
    <p:sldId id="277" r:id="rId7"/>
    <p:sldId id="257" r:id="rId8"/>
    <p:sldId id="306" r:id="rId9"/>
    <p:sldId id="310" r:id="rId10"/>
    <p:sldId id="278" r:id="rId11"/>
    <p:sldId id="283" r:id="rId12"/>
    <p:sldId id="308" r:id="rId13"/>
    <p:sldId id="311"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43"/>
    <p:restoredTop sz="94694"/>
  </p:normalViewPr>
  <p:slideViewPr>
    <p:cSldViewPr snapToGrid="0" snapToObjects="1">
      <p:cViewPr varScale="1">
        <p:scale>
          <a:sx n="119" d="100"/>
          <a:sy n="119" d="100"/>
        </p:scale>
        <p:origin x="216"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C0B0C6-91C2-2642-98E5-777824BE9273}" type="datetimeFigureOut">
              <a:rPr lang="en-CA" smtClean="0"/>
              <a:t>2023-03-13</a:t>
            </a:fld>
            <a:endParaRPr lang="en-CA"/>
          </a:p>
        </p:txBody>
      </p:sp>
      <p:sp>
        <p:nvSpPr>
          <p:cNvPr id="4" name="Espace réservé de l'image de diapositiv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0DC442-F6DD-324C-95AE-13FCF3C552F5}" type="slidenum">
              <a:rPr lang="en-CA" smtClean="0"/>
              <a:t>‹n°›</a:t>
            </a:fld>
            <a:endParaRPr lang="en-CA"/>
          </a:p>
        </p:txBody>
      </p:sp>
    </p:spTree>
    <p:extLst>
      <p:ext uri="{BB962C8B-B14F-4D97-AF65-F5344CB8AC3E}">
        <p14:creationId xmlns:p14="http://schemas.microsoft.com/office/powerpoint/2010/main" val="4065164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a:p>
        </p:txBody>
      </p:sp>
      <p:sp>
        <p:nvSpPr>
          <p:cNvPr id="4" name="Espace réservé du numéro de diapositive 3"/>
          <p:cNvSpPr>
            <a:spLocks noGrp="1"/>
          </p:cNvSpPr>
          <p:nvPr>
            <p:ph type="sldNum" sz="quarter" idx="5"/>
          </p:nvPr>
        </p:nvSpPr>
        <p:spPr/>
        <p:txBody>
          <a:bodyPr/>
          <a:lstStyle/>
          <a:p>
            <a:fld id="{B32EDD76-C5AE-8542-860C-DD442BD58C18}" type="slidenum">
              <a:rPr lang="en-CA" smtClean="0"/>
              <a:t>2</a:t>
            </a:fld>
            <a:endParaRPr lang="en-CA"/>
          </a:p>
        </p:txBody>
      </p:sp>
    </p:spTree>
    <p:extLst>
      <p:ext uri="{BB962C8B-B14F-4D97-AF65-F5344CB8AC3E}">
        <p14:creationId xmlns:p14="http://schemas.microsoft.com/office/powerpoint/2010/main" val="3095134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5"/>
          </p:nvPr>
        </p:nvSpPr>
        <p:spPr/>
        <p:txBody>
          <a:bodyPr/>
          <a:lstStyle/>
          <a:p>
            <a:fld id="{FF172D5E-109F-C040-9574-264C45CE2888}" type="slidenum">
              <a:rPr lang="en-CA" smtClean="0"/>
              <a:t>12</a:t>
            </a:fld>
            <a:endParaRPr lang="en-CA"/>
          </a:p>
        </p:txBody>
      </p:sp>
    </p:spTree>
    <p:extLst>
      <p:ext uri="{BB962C8B-B14F-4D97-AF65-F5344CB8AC3E}">
        <p14:creationId xmlns:p14="http://schemas.microsoft.com/office/powerpoint/2010/main" val="4283063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ECA313-5BE2-DD4E-AEDD-31811D4AE9FA}"/>
              </a:ext>
            </a:extLst>
          </p:cNvPr>
          <p:cNvSpPr>
            <a:spLocks noGrp="1"/>
          </p:cNvSpPr>
          <p:nvPr>
            <p:ph type="ctrTitle"/>
          </p:nvPr>
        </p:nvSpPr>
        <p:spPr>
          <a:xfrm>
            <a:off x="1524000" y="1122363"/>
            <a:ext cx="9144000" cy="2387600"/>
          </a:xfrm>
        </p:spPr>
        <p:txBody>
          <a:bodyPr anchor="b"/>
          <a:lstStyle>
            <a:lvl1pPr algn="ctr">
              <a:defRPr sz="6000"/>
            </a:lvl1pPr>
          </a:lstStyle>
          <a:p>
            <a:r>
              <a:rPr lang="fr-CA"/>
              <a:t>Modifier le style du titre</a:t>
            </a:r>
            <a:endParaRPr lang="en-CA"/>
          </a:p>
        </p:txBody>
      </p:sp>
      <p:sp>
        <p:nvSpPr>
          <p:cNvPr id="3" name="Sous-titre 2">
            <a:extLst>
              <a:ext uri="{FF2B5EF4-FFF2-40B4-BE49-F238E27FC236}">
                <a16:creationId xmlns:a16="http://schemas.microsoft.com/office/drawing/2014/main" id="{C02C0888-B43D-C546-A13D-DB2B84BA8A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endParaRPr lang="en-CA"/>
          </a:p>
        </p:txBody>
      </p:sp>
      <p:sp>
        <p:nvSpPr>
          <p:cNvPr id="4" name="Espace réservé de la date 3">
            <a:extLst>
              <a:ext uri="{FF2B5EF4-FFF2-40B4-BE49-F238E27FC236}">
                <a16:creationId xmlns:a16="http://schemas.microsoft.com/office/drawing/2014/main" id="{D4D4161F-1393-C548-9CE4-569C849DBBEA}"/>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5" name="Espace réservé du pied de page 4">
            <a:extLst>
              <a:ext uri="{FF2B5EF4-FFF2-40B4-BE49-F238E27FC236}">
                <a16:creationId xmlns:a16="http://schemas.microsoft.com/office/drawing/2014/main" id="{74AEFEDF-ACF7-6C45-91D2-A95B54E6018B}"/>
              </a:ext>
            </a:extLst>
          </p:cNvPr>
          <p:cNvSpPr>
            <a:spLocks noGrp="1"/>
          </p:cNvSpPr>
          <p:nvPr>
            <p:ph type="ftr" sz="quarter" idx="11"/>
          </p:nvPr>
        </p:nvSpPr>
        <p:spPr/>
        <p:txBody>
          <a:bodyPr/>
          <a:lstStyle/>
          <a:p>
            <a:endParaRPr lang="en-CA"/>
          </a:p>
        </p:txBody>
      </p:sp>
      <p:sp>
        <p:nvSpPr>
          <p:cNvPr id="6" name="Espace réservé du numéro de diapositive 5">
            <a:extLst>
              <a:ext uri="{FF2B5EF4-FFF2-40B4-BE49-F238E27FC236}">
                <a16:creationId xmlns:a16="http://schemas.microsoft.com/office/drawing/2014/main" id="{8A50FD00-45B1-E849-AB56-FDB75E2204B4}"/>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3394049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F74CD9-D4F0-F348-A0C2-BDF8475C09E0}"/>
              </a:ext>
            </a:extLst>
          </p:cNvPr>
          <p:cNvSpPr>
            <a:spLocks noGrp="1"/>
          </p:cNvSpPr>
          <p:nvPr>
            <p:ph type="title"/>
          </p:nvPr>
        </p:nvSpPr>
        <p:spPr/>
        <p:txBody>
          <a:bodyPr/>
          <a:lstStyle/>
          <a:p>
            <a:r>
              <a:rPr lang="fr-CA"/>
              <a:t>Modifier le style du titre</a:t>
            </a:r>
            <a:endParaRPr lang="en-CA"/>
          </a:p>
        </p:txBody>
      </p:sp>
      <p:sp>
        <p:nvSpPr>
          <p:cNvPr id="3" name="Espace réservé du texte vertical 2">
            <a:extLst>
              <a:ext uri="{FF2B5EF4-FFF2-40B4-BE49-F238E27FC236}">
                <a16:creationId xmlns:a16="http://schemas.microsoft.com/office/drawing/2014/main" id="{EDBD3907-1A37-D042-BBBA-E5C4C1B94B6A}"/>
              </a:ext>
            </a:extLst>
          </p:cNvPr>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4" name="Espace réservé de la date 3">
            <a:extLst>
              <a:ext uri="{FF2B5EF4-FFF2-40B4-BE49-F238E27FC236}">
                <a16:creationId xmlns:a16="http://schemas.microsoft.com/office/drawing/2014/main" id="{8D5C6A0F-8018-EC4D-8A26-0903FA6575D3}"/>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5" name="Espace réservé du pied de page 4">
            <a:extLst>
              <a:ext uri="{FF2B5EF4-FFF2-40B4-BE49-F238E27FC236}">
                <a16:creationId xmlns:a16="http://schemas.microsoft.com/office/drawing/2014/main" id="{67117B34-D01B-ED4E-AB23-8798E23ECE55}"/>
              </a:ext>
            </a:extLst>
          </p:cNvPr>
          <p:cNvSpPr>
            <a:spLocks noGrp="1"/>
          </p:cNvSpPr>
          <p:nvPr>
            <p:ph type="ftr" sz="quarter" idx="11"/>
          </p:nvPr>
        </p:nvSpPr>
        <p:spPr/>
        <p:txBody>
          <a:bodyPr/>
          <a:lstStyle/>
          <a:p>
            <a:endParaRPr lang="en-CA"/>
          </a:p>
        </p:txBody>
      </p:sp>
      <p:sp>
        <p:nvSpPr>
          <p:cNvPr id="6" name="Espace réservé du numéro de diapositive 5">
            <a:extLst>
              <a:ext uri="{FF2B5EF4-FFF2-40B4-BE49-F238E27FC236}">
                <a16:creationId xmlns:a16="http://schemas.microsoft.com/office/drawing/2014/main" id="{4D91A15F-7FD5-9D48-8DD2-025F907BD1EF}"/>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3355788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C2080C9-66AF-FE4A-B2DF-1E0A78BA1CB2}"/>
              </a:ext>
            </a:extLst>
          </p:cNvPr>
          <p:cNvSpPr>
            <a:spLocks noGrp="1"/>
          </p:cNvSpPr>
          <p:nvPr>
            <p:ph type="title" orient="vert"/>
          </p:nvPr>
        </p:nvSpPr>
        <p:spPr>
          <a:xfrm>
            <a:off x="8724900" y="365125"/>
            <a:ext cx="2628900" cy="5811838"/>
          </a:xfrm>
        </p:spPr>
        <p:txBody>
          <a:bodyPr vert="eaVert"/>
          <a:lstStyle/>
          <a:p>
            <a:r>
              <a:rPr lang="fr-CA"/>
              <a:t>Modifier le style du titre</a:t>
            </a:r>
            <a:endParaRPr lang="en-CA"/>
          </a:p>
        </p:txBody>
      </p:sp>
      <p:sp>
        <p:nvSpPr>
          <p:cNvPr id="3" name="Espace réservé du texte vertical 2">
            <a:extLst>
              <a:ext uri="{FF2B5EF4-FFF2-40B4-BE49-F238E27FC236}">
                <a16:creationId xmlns:a16="http://schemas.microsoft.com/office/drawing/2014/main" id="{1A6B339F-C20F-1149-AB49-6EFA70BFFDF3}"/>
              </a:ext>
            </a:extLst>
          </p:cNvPr>
          <p:cNvSpPr>
            <a:spLocks noGrp="1"/>
          </p:cNvSpPr>
          <p:nvPr>
            <p:ph type="body" orient="vert" idx="1"/>
          </p:nvPr>
        </p:nvSpPr>
        <p:spPr>
          <a:xfrm>
            <a:off x="838200" y="365125"/>
            <a:ext cx="7734300" cy="5811838"/>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4" name="Espace réservé de la date 3">
            <a:extLst>
              <a:ext uri="{FF2B5EF4-FFF2-40B4-BE49-F238E27FC236}">
                <a16:creationId xmlns:a16="http://schemas.microsoft.com/office/drawing/2014/main" id="{2AC36439-383F-DB4F-B342-D764A8384F78}"/>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5" name="Espace réservé du pied de page 4">
            <a:extLst>
              <a:ext uri="{FF2B5EF4-FFF2-40B4-BE49-F238E27FC236}">
                <a16:creationId xmlns:a16="http://schemas.microsoft.com/office/drawing/2014/main" id="{4CAC3367-DDB2-8948-9970-E57B4EFDEC3A}"/>
              </a:ext>
            </a:extLst>
          </p:cNvPr>
          <p:cNvSpPr>
            <a:spLocks noGrp="1"/>
          </p:cNvSpPr>
          <p:nvPr>
            <p:ph type="ftr" sz="quarter" idx="11"/>
          </p:nvPr>
        </p:nvSpPr>
        <p:spPr/>
        <p:txBody>
          <a:bodyPr/>
          <a:lstStyle/>
          <a:p>
            <a:endParaRPr lang="en-CA"/>
          </a:p>
        </p:txBody>
      </p:sp>
      <p:sp>
        <p:nvSpPr>
          <p:cNvPr id="6" name="Espace réservé du numéro de diapositive 5">
            <a:extLst>
              <a:ext uri="{FF2B5EF4-FFF2-40B4-BE49-F238E27FC236}">
                <a16:creationId xmlns:a16="http://schemas.microsoft.com/office/drawing/2014/main" id="{91ECAB73-D13F-4B42-B86D-B0615077AAAE}"/>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215616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B71661-D57A-5741-94CF-7166E7FC40B2}"/>
              </a:ext>
            </a:extLst>
          </p:cNvPr>
          <p:cNvSpPr>
            <a:spLocks noGrp="1"/>
          </p:cNvSpPr>
          <p:nvPr>
            <p:ph type="title"/>
          </p:nvPr>
        </p:nvSpPr>
        <p:spPr/>
        <p:txBody>
          <a:bodyPr/>
          <a:lstStyle/>
          <a:p>
            <a:r>
              <a:rPr lang="fr-CA"/>
              <a:t>Modifier le style du titre</a:t>
            </a:r>
            <a:endParaRPr lang="en-CA"/>
          </a:p>
        </p:txBody>
      </p:sp>
      <p:sp>
        <p:nvSpPr>
          <p:cNvPr id="3" name="Espace réservé du contenu 2">
            <a:extLst>
              <a:ext uri="{FF2B5EF4-FFF2-40B4-BE49-F238E27FC236}">
                <a16:creationId xmlns:a16="http://schemas.microsoft.com/office/drawing/2014/main" id="{DB5FC15F-153E-F641-9592-7BEDED0FF23D}"/>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4" name="Espace réservé de la date 3">
            <a:extLst>
              <a:ext uri="{FF2B5EF4-FFF2-40B4-BE49-F238E27FC236}">
                <a16:creationId xmlns:a16="http://schemas.microsoft.com/office/drawing/2014/main" id="{BDB7BDCC-EC87-1744-A135-2B4A70D8417B}"/>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5" name="Espace réservé du pied de page 4">
            <a:extLst>
              <a:ext uri="{FF2B5EF4-FFF2-40B4-BE49-F238E27FC236}">
                <a16:creationId xmlns:a16="http://schemas.microsoft.com/office/drawing/2014/main" id="{289FD578-0792-4444-8ACA-EDC03EBD77E6}"/>
              </a:ext>
            </a:extLst>
          </p:cNvPr>
          <p:cNvSpPr>
            <a:spLocks noGrp="1"/>
          </p:cNvSpPr>
          <p:nvPr>
            <p:ph type="ftr" sz="quarter" idx="11"/>
          </p:nvPr>
        </p:nvSpPr>
        <p:spPr/>
        <p:txBody>
          <a:bodyPr/>
          <a:lstStyle/>
          <a:p>
            <a:endParaRPr lang="en-CA"/>
          </a:p>
        </p:txBody>
      </p:sp>
      <p:sp>
        <p:nvSpPr>
          <p:cNvPr id="6" name="Espace réservé du numéro de diapositive 5">
            <a:extLst>
              <a:ext uri="{FF2B5EF4-FFF2-40B4-BE49-F238E27FC236}">
                <a16:creationId xmlns:a16="http://schemas.microsoft.com/office/drawing/2014/main" id="{875CDE1A-8B76-F544-B1C4-D85702F9730D}"/>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182738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49DD65-2EA3-3149-B237-E8DC164BA6C8}"/>
              </a:ext>
            </a:extLst>
          </p:cNvPr>
          <p:cNvSpPr>
            <a:spLocks noGrp="1"/>
          </p:cNvSpPr>
          <p:nvPr>
            <p:ph type="title"/>
          </p:nvPr>
        </p:nvSpPr>
        <p:spPr>
          <a:xfrm>
            <a:off x="831850" y="1709738"/>
            <a:ext cx="10515600" cy="2852737"/>
          </a:xfrm>
        </p:spPr>
        <p:txBody>
          <a:bodyPr anchor="b"/>
          <a:lstStyle>
            <a:lvl1pPr>
              <a:defRPr sz="6000"/>
            </a:lvl1pPr>
          </a:lstStyle>
          <a:p>
            <a:r>
              <a:rPr lang="fr-CA"/>
              <a:t>Modifier le style du titre</a:t>
            </a:r>
            <a:endParaRPr lang="en-CA"/>
          </a:p>
        </p:txBody>
      </p:sp>
      <p:sp>
        <p:nvSpPr>
          <p:cNvPr id="3" name="Espace réservé du texte 2">
            <a:extLst>
              <a:ext uri="{FF2B5EF4-FFF2-40B4-BE49-F238E27FC236}">
                <a16:creationId xmlns:a16="http://schemas.microsoft.com/office/drawing/2014/main" id="{DDE10627-9334-8C4F-AE42-24E7F2D66D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Cliquez pour modifier les styles du texte du masque</a:t>
            </a:r>
          </a:p>
        </p:txBody>
      </p:sp>
      <p:sp>
        <p:nvSpPr>
          <p:cNvPr id="4" name="Espace réservé de la date 3">
            <a:extLst>
              <a:ext uri="{FF2B5EF4-FFF2-40B4-BE49-F238E27FC236}">
                <a16:creationId xmlns:a16="http://schemas.microsoft.com/office/drawing/2014/main" id="{C3EE325A-7E01-0443-95E0-70FCC3BB8DBA}"/>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5" name="Espace réservé du pied de page 4">
            <a:extLst>
              <a:ext uri="{FF2B5EF4-FFF2-40B4-BE49-F238E27FC236}">
                <a16:creationId xmlns:a16="http://schemas.microsoft.com/office/drawing/2014/main" id="{A5665477-152F-E047-A402-519B44730D4B}"/>
              </a:ext>
            </a:extLst>
          </p:cNvPr>
          <p:cNvSpPr>
            <a:spLocks noGrp="1"/>
          </p:cNvSpPr>
          <p:nvPr>
            <p:ph type="ftr" sz="quarter" idx="11"/>
          </p:nvPr>
        </p:nvSpPr>
        <p:spPr/>
        <p:txBody>
          <a:bodyPr/>
          <a:lstStyle/>
          <a:p>
            <a:endParaRPr lang="en-CA"/>
          </a:p>
        </p:txBody>
      </p:sp>
      <p:sp>
        <p:nvSpPr>
          <p:cNvPr id="6" name="Espace réservé du numéro de diapositive 5">
            <a:extLst>
              <a:ext uri="{FF2B5EF4-FFF2-40B4-BE49-F238E27FC236}">
                <a16:creationId xmlns:a16="http://schemas.microsoft.com/office/drawing/2014/main" id="{8DDF735F-BA8D-8A44-A559-0838051DF5F4}"/>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195154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A99718-4D3F-7F4E-B0AA-4C16AEEDB95D}"/>
              </a:ext>
            </a:extLst>
          </p:cNvPr>
          <p:cNvSpPr>
            <a:spLocks noGrp="1"/>
          </p:cNvSpPr>
          <p:nvPr>
            <p:ph type="title"/>
          </p:nvPr>
        </p:nvSpPr>
        <p:spPr/>
        <p:txBody>
          <a:bodyPr/>
          <a:lstStyle/>
          <a:p>
            <a:r>
              <a:rPr lang="fr-CA"/>
              <a:t>Modifier le style du titre</a:t>
            </a:r>
            <a:endParaRPr lang="en-CA"/>
          </a:p>
        </p:txBody>
      </p:sp>
      <p:sp>
        <p:nvSpPr>
          <p:cNvPr id="3" name="Espace réservé du contenu 2">
            <a:extLst>
              <a:ext uri="{FF2B5EF4-FFF2-40B4-BE49-F238E27FC236}">
                <a16:creationId xmlns:a16="http://schemas.microsoft.com/office/drawing/2014/main" id="{F3DCE8C6-62D7-0748-BE64-63553E456702}"/>
              </a:ext>
            </a:extLst>
          </p:cNvPr>
          <p:cNvSpPr>
            <a:spLocks noGrp="1"/>
          </p:cNvSpPr>
          <p:nvPr>
            <p:ph sz="half" idx="1"/>
          </p:nvPr>
        </p:nvSpPr>
        <p:spPr>
          <a:xfrm>
            <a:off x="838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4" name="Espace réservé du contenu 3">
            <a:extLst>
              <a:ext uri="{FF2B5EF4-FFF2-40B4-BE49-F238E27FC236}">
                <a16:creationId xmlns:a16="http://schemas.microsoft.com/office/drawing/2014/main" id="{01A5A310-C8A2-8A41-8989-46A8287B8613}"/>
              </a:ext>
            </a:extLst>
          </p:cNvPr>
          <p:cNvSpPr>
            <a:spLocks noGrp="1"/>
          </p:cNvSpPr>
          <p:nvPr>
            <p:ph sz="half" idx="2"/>
          </p:nvPr>
        </p:nvSpPr>
        <p:spPr>
          <a:xfrm>
            <a:off x="6172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5" name="Espace réservé de la date 4">
            <a:extLst>
              <a:ext uri="{FF2B5EF4-FFF2-40B4-BE49-F238E27FC236}">
                <a16:creationId xmlns:a16="http://schemas.microsoft.com/office/drawing/2014/main" id="{7698DA99-82A7-9E4A-AC3C-D8B75DFC5FD5}"/>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6" name="Espace réservé du pied de page 5">
            <a:extLst>
              <a:ext uri="{FF2B5EF4-FFF2-40B4-BE49-F238E27FC236}">
                <a16:creationId xmlns:a16="http://schemas.microsoft.com/office/drawing/2014/main" id="{915A8F32-8FA7-594B-B357-1E8266832440}"/>
              </a:ext>
            </a:extLst>
          </p:cNvPr>
          <p:cNvSpPr>
            <a:spLocks noGrp="1"/>
          </p:cNvSpPr>
          <p:nvPr>
            <p:ph type="ftr" sz="quarter" idx="11"/>
          </p:nvPr>
        </p:nvSpPr>
        <p:spPr/>
        <p:txBody>
          <a:bodyPr/>
          <a:lstStyle/>
          <a:p>
            <a:endParaRPr lang="en-CA"/>
          </a:p>
        </p:txBody>
      </p:sp>
      <p:sp>
        <p:nvSpPr>
          <p:cNvPr id="7" name="Espace réservé du numéro de diapositive 6">
            <a:extLst>
              <a:ext uri="{FF2B5EF4-FFF2-40B4-BE49-F238E27FC236}">
                <a16:creationId xmlns:a16="http://schemas.microsoft.com/office/drawing/2014/main" id="{A28305CB-4D49-EB42-8DCB-99D06C190330}"/>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479093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EE7C92-79AF-6D4E-9117-E08850E5E490}"/>
              </a:ext>
            </a:extLst>
          </p:cNvPr>
          <p:cNvSpPr>
            <a:spLocks noGrp="1"/>
          </p:cNvSpPr>
          <p:nvPr>
            <p:ph type="title"/>
          </p:nvPr>
        </p:nvSpPr>
        <p:spPr>
          <a:xfrm>
            <a:off x="839788" y="365125"/>
            <a:ext cx="10515600" cy="1325563"/>
          </a:xfrm>
        </p:spPr>
        <p:txBody>
          <a:bodyPr/>
          <a:lstStyle/>
          <a:p>
            <a:r>
              <a:rPr lang="fr-CA"/>
              <a:t>Modifier le style du titre</a:t>
            </a:r>
            <a:endParaRPr lang="en-CA"/>
          </a:p>
        </p:txBody>
      </p:sp>
      <p:sp>
        <p:nvSpPr>
          <p:cNvPr id="3" name="Espace réservé du texte 2">
            <a:extLst>
              <a:ext uri="{FF2B5EF4-FFF2-40B4-BE49-F238E27FC236}">
                <a16:creationId xmlns:a16="http://schemas.microsoft.com/office/drawing/2014/main" id="{3CA2A655-E39B-314A-ABA6-F9D55E0543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a:extLst>
              <a:ext uri="{FF2B5EF4-FFF2-40B4-BE49-F238E27FC236}">
                <a16:creationId xmlns:a16="http://schemas.microsoft.com/office/drawing/2014/main" id="{EB9775F4-A6DA-E14A-8EF4-6BC08A608A7D}"/>
              </a:ext>
            </a:extLst>
          </p:cNvPr>
          <p:cNvSpPr>
            <a:spLocks noGrp="1"/>
          </p:cNvSpPr>
          <p:nvPr>
            <p:ph sz="half" idx="2"/>
          </p:nvPr>
        </p:nvSpPr>
        <p:spPr>
          <a:xfrm>
            <a:off x="839788" y="2505075"/>
            <a:ext cx="5157787"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5" name="Espace réservé du texte 4">
            <a:extLst>
              <a:ext uri="{FF2B5EF4-FFF2-40B4-BE49-F238E27FC236}">
                <a16:creationId xmlns:a16="http://schemas.microsoft.com/office/drawing/2014/main" id="{FE553A05-AF3D-6E49-89D7-A012D4AF5C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a:extLst>
              <a:ext uri="{FF2B5EF4-FFF2-40B4-BE49-F238E27FC236}">
                <a16:creationId xmlns:a16="http://schemas.microsoft.com/office/drawing/2014/main" id="{321DDFE0-F35C-F44D-AF9F-BB0C15C6DB62}"/>
              </a:ext>
            </a:extLst>
          </p:cNvPr>
          <p:cNvSpPr>
            <a:spLocks noGrp="1"/>
          </p:cNvSpPr>
          <p:nvPr>
            <p:ph sz="quarter" idx="4"/>
          </p:nvPr>
        </p:nvSpPr>
        <p:spPr>
          <a:xfrm>
            <a:off x="6172200" y="2505075"/>
            <a:ext cx="5183188"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7" name="Espace réservé de la date 6">
            <a:extLst>
              <a:ext uri="{FF2B5EF4-FFF2-40B4-BE49-F238E27FC236}">
                <a16:creationId xmlns:a16="http://schemas.microsoft.com/office/drawing/2014/main" id="{25E90D56-10B3-EF41-BB0E-C8B91E6B040B}"/>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8" name="Espace réservé du pied de page 7">
            <a:extLst>
              <a:ext uri="{FF2B5EF4-FFF2-40B4-BE49-F238E27FC236}">
                <a16:creationId xmlns:a16="http://schemas.microsoft.com/office/drawing/2014/main" id="{4698FC7A-8029-F84C-8D13-FFE7BC016358}"/>
              </a:ext>
            </a:extLst>
          </p:cNvPr>
          <p:cNvSpPr>
            <a:spLocks noGrp="1"/>
          </p:cNvSpPr>
          <p:nvPr>
            <p:ph type="ftr" sz="quarter" idx="11"/>
          </p:nvPr>
        </p:nvSpPr>
        <p:spPr/>
        <p:txBody>
          <a:bodyPr/>
          <a:lstStyle/>
          <a:p>
            <a:endParaRPr lang="en-CA"/>
          </a:p>
        </p:txBody>
      </p:sp>
      <p:sp>
        <p:nvSpPr>
          <p:cNvPr id="9" name="Espace réservé du numéro de diapositive 8">
            <a:extLst>
              <a:ext uri="{FF2B5EF4-FFF2-40B4-BE49-F238E27FC236}">
                <a16:creationId xmlns:a16="http://schemas.microsoft.com/office/drawing/2014/main" id="{9A18C1CC-B7F8-BF41-9801-A1FDB625CBF6}"/>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401911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0E7C31-5A44-554F-B5FF-009ACB6130E4}"/>
              </a:ext>
            </a:extLst>
          </p:cNvPr>
          <p:cNvSpPr>
            <a:spLocks noGrp="1"/>
          </p:cNvSpPr>
          <p:nvPr>
            <p:ph type="title"/>
          </p:nvPr>
        </p:nvSpPr>
        <p:spPr/>
        <p:txBody>
          <a:bodyPr/>
          <a:lstStyle/>
          <a:p>
            <a:r>
              <a:rPr lang="fr-CA"/>
              <a:t>Modifier le style du titre</a:t>
            </a:r>
            <a:endParaRPr lang="en-CA"/>
          </a:p>
        </p:txBody>
      </p:sp>
      <p:sp>
        <p:nvSpPr>
          <p:cNvPr id="3" name="Espace réservé de la date 2">
            <a:extLst>
              <a:ext uri="{FF2B5EF4-FFF2-40B4-BE49-F238E27FC236}">
                <a16:creationId xmlns:a16="http://schemas.microsoft.com/office/drawing/2014/main" id="{E95453F3-E70A-7F47-8730-8A99FB0BCEF1}"/>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4" name="Espace réservé du pied de page 3">
            <a:extLst>
              <a:ext uri="{FF2B5EF4-FFF2-40B4-BE49-F238E27FC236}">
                <a16:creationId xmlns:a16="http://schemas.microsoft.com/office/drawing/2014/main" id="{7A5B1052-D5A4-354C-8ED3-71DFD5CFB4AA}"/>
              </a:ext>
            </a:extLst>
          </p:cNvPr>
          <p:cNvSpPr>
            <a:spLocks noGrp="1"/>
          </p:cNvSpPr>
          <p:nvPr>
            <p:ph type="ftr" sz="quarter" idx="11"/>
          </p:nvPr>
        </p:nvSpPr>
        <p:spPr/>
        <p:txBody>
          <a:bodyPr/>
          <a:lstStyle/>
          <a:p>
            <a:endParaRPr lang="en-CA"/>
          </a:p>
        </p:txBody>
      </p:sp>
      <p:sp>
        <p:nvSpPr>
          <p:cNvPr id="5" name="Espace réservé du numéro de diapositive 4">
            <a:extLst>
              <a:ext uri="{FF2B5EF4-FFF2-40B4-BE49-F238E27FC236}">
                <a16:creationId xmlns:a16="http://schemas.microsoft.com/office/drawing/2014/main" id="{79A1691F-6B64-8147-BE40-B01C9CE89651}"/>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191065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8406C70-E4D6-0842-9E75-6D2AB5BD9662}"/>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3" name="Espace réservé du pied de page 2">
            <a:extLst>
              <a:ext uri="{FF2B5EF4-FFF2-40B4-BE49-F238E27FC236}">
                <a16:creationId xmlns:a16="http://schemas.microsoft.com/office/drawing/2014/main" id="{8402BB35-FF63-2B4C-B6CE-EC5BDAA571D7}"/>
              </a:ext>
            </a:extLst>
          </p:cNvPr>
          <p:cNvSpPr>
            <a:spLocks noGrp="1"/>
          </p:cNvSpPr>
          <p:nvPr>
            <p:ph type="ftr" sz="quarter" idx="11"/>
          </p:nvPr>
        </p:nvSpPr>
        <p:spPr/>
        <p:txBody>
          <a:bodyPr/>
          <a:lstStyle/>
          <a:p>
            <a:endParaRPr lang="en-CA"/>
          </a:p>
        </p:txBody>
      </p:sp>
      <p:sp>
        <p:nvSpPr>
          <p:cNvPr id="4" name="Espace réservé du numéro de diapositive 3">
            <a:extLst>
              <a:ext uri="{FF2B5EF4-FFF2-40B4-BE49-F238E27FC236}">
                <a16:creationId xmlns:a16="http://schemas.microsoft.com/office/drawing/2014/main" id="{1F233AFA-3EF2-514A-ACBE-8B6D2C66CE47}"/>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320493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AFDDF8-9286-B448-8FA8-FA223CE86B23}"/>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endParaRPr lang="en-CA"/>
          </a:p>
        </p:txBody>
      </p:sp>
      <p:sp>
        <p:nvSpPr>
          <p:cNvPr id="3" name="Espace réservé du contenu 2">
            <a:extLst>
              <a:ext uri="{FF2B5EF4-FFF2-40B4-BE49-F238E27FC236}">
                <a16:creationId xmlns:a16="http://schemas.microsoft.com/office/drawing/2014/main" id="{0FD5C5D2-8617-9B43-A0F0-F852C2ECF1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4" name="Espace réservé du texte 3">
            <a:extLst>
              <a:ext uri="{FF2B5EF4-FFF2-40B4-BE49-F238E27FC236}">
                <a16:creationId xmlns:a16="http://schemas.microsoft.com/office/drawing/2014/main" id="{FD3EDC75-6505-404E-BFA5-E57BA879E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F6926428-457F-344A-85D0-181954553702}"/>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6" name="Espace réservé du pied de page 5">
            <a:extLst>
              <a:ext uri="{FF2B5EF4-FFF2-40B4-BE49-F238E27FC236}">
                <a16:creationId xmlns:a16="http://schemas.microsoft.com/office/drawing/2014/main" id="{0274CD67-7716-8F4A-B210-0B5DCECF79EC}"/>
              </a:ext>
            </a:extLst>
          </p:cNvPr>
          <p:cNvSpPr>
            <a:spLocks noGrp="1"/>
          </p:cNvSpPr>
          <p:nvPr>
            <p:ph type="ftr" sz="quarter" idx="11"/>
          </p:nvPr>
        </p:nvSpPr>
        <p:spPr/>
        <p:txBody>
          <a:bodyPr/>
          <a:lstStyle/>
          <a:p>
            <a:endParaRPr lang="en-CA"/>
          </a:p>
        </p:txBody>
      </p:sp>
      <p:sp>
        <p:nvSpPr>
          <p:cNvPr id="7" name="Espace réservé du numéro de diapositive 6">
            <a:extLst>
              <a:ext uri="{FF2B5EF4-FFF2-40B4-BE49-F238E27FC236}">
                <a16:creationId xmlns:a16="http://schemas.microsoft.com/office/drawing/2014/main" id="{8E333AE2-7651-A843-85B9-185E6948FD92}"/>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373836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03A965-FAAB-8344-A58D-684BA7874184}"/>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endParaRPr lang="en-CA"/>
          </a:p>
        </p:txBody>
      </p:sp>
      <p:sp>
        <p:nvSpPr>
          <p:cNvPr id="3" name="Espace réservé pour une image  2">
            <a:extLst>
              <a:ext uri="{FF2B5EF4-FFF2-40B4-BE49-F238E27FC236}">
                <a16:creationId xmlns:a16="http://schemas.microsoft.com/office/drawing/2014/main" id="{040FFB4E-5EF1-FE47-A0D7-5A800736DC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Espace réservé du texte 3">
            <a:extLst>
              <a:ext uri="{FF2B5EF4-FFF2-40B4-BE49-F238E27FC236}">
                <a16:creationId xmlns:a16="http://schemas.microsoft.com/office/drawing/2014/main" id="{6F720703-E257-5F4B-B8CF-23B9F8CB17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9AE6D9A2-B432-E44F-836C-DC0950FA33DC}"/>
              </a:ext>
            </a:extLst>
          </p:cNvPr>
          <p:cNvSpPr>
            <a:spLocks noGrp="1"/>
          </p:cNvSpPr>
          <p:nvPr>
            <p:ph type="dt" sz="half" idx="10"/>
          </p:nvPr>
        </p:nvSpPr>
        <p:spPr/>
        <p:txBody>
          <a:bodyPr/>
          <a:lstStyle/>
          <a:p>
            <a:fld id="{8C22D3C0-795B-C14A-9DD6-7168835B250C}" type="datetimeFigureOut">
              <a:rPr lang="en-CA" smtClean="0"/>
              <a:t>2023-03-13</a:t>
            </a:fld>
            <a:endParaRPr lang="en-CA"/>
          </a:p>
        </p:txBody>
      </p:sp>
      <p:sp>
        <p:nvSpPr>
          <p:cNvPr id="6" name="Espace réservé du pied de page 5">
            <a:extLst>
              <a:ext uri="{FF2B5EF4-FFF2-40B4-BE49-F238E27FC236}">
                <a16:creationId xmlns:a16="http://schemas.microsoft.com/office/drawing/2014/main" id="{C144DEB2-C32E-354D-9AFF-EAE729DFEF0E}"/>
              </a:ext>
            </a:extLst>
          </p:cNvPr>
          <p:cNvSpPr>
            <a:spLocks noGrp="1"/>
          </p:cNvSpPr>
          <p:nvPr>
            <p:ph type="ftr" sz="quarter" idx="11"/>
          </p:nvPr>
        </p:nvSpPr>
        <p:spPr/>
        <p:txBody>
          <a:bodyPr/>
          <a:lstStyle/>
          <a:p>
            <a:endParaRPr lang="en-CA"/>
          </a:p>
        </p:txBody>
      </p:sp>
      <p:sp>
        <p:nvSpPr>
          <p:cNvPr id="7" name="Espace réservé du numéro de diapositive 6">
            <a:extLst>
              <a:ext uri="{FF2B5EF4-FFF2-40B4-BE49-F238E27FC236}">
                <a16:creationId xmlns:a16="http://schemas.microsoft.com/office/drawing/2014/main" id="{602DB7AD-129F-2243-BB34-C74A0AD0BFC4}"/>
              </a:ext>
            </a:extLst>
          </p:cNvPr>
          <p:cNvSpPr>
            <a:spLocks noGrp="1"/>
          </p:cNvSpPr>
          <p:nvPr>
            <p:ph type="sldNum" sz="quarter" idx="12"/>
          </p:nvPr>
        </p:nvSpPr>
        <p:spPr/>
        <p:txBody>
          <a:bodyPr/>
          <a:lstStyle/>
          <a:p>
            <a:fld id="{35051977-9CCC-484F-B901-89EF36AC2D20}" type="slidenum">
              <a:rPr lang="en-CA" smtClean="0"/>
              <a:t>‹n°›</a:t>
            </a:fld>
            <a:endParaRPr lang="en-CA"/>
          </a:p>
        </p:txBody>
      </p:sp>
    </p:spTree>
    <p:extLst>
      <p:ext uri="{BB962C8B-B14F-4D97-AF65-F5344CB8AC3E}">
        <p14:creationId xmlns:p14="http://schemas.microsoft.com/office/powerpoint/2010/main" val="2418170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A7528E8-5292-5341-B218-C86D05811E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a:t>Modifier le style du titre</a:t>
            </a:r>
            <a:endParaRPr lang="en-CA"/>
          </a:p>
        </p:txBody>
      </p:sp>
      <p:sp>
        <p:nvSpPr>
          <p:cNvPr id="3" name="Espace réservé du texte 2">
            <a:extLst>
              <a:ext uri="{FF2B5EF4-FFF2-40B4-BE49-F238E27FC236}">
                <a16:creationId xmlns:a16="http://schemas.microsoft.com/office/drawing/2014/main" id="{A5ED935C-BD51-C948-9168-27385907DC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CA"/>
          </a:p>
        </p:txBody>
      </p:sp>
      <p:sp>
        <p:nvSpPr>
          <p:cNvPr id="4" name="Espace réservé de la date 3">
            <a:extLst>
              <a:ext uri="{FF2B5EF4-FFF2-40B4-BE49-F238E27FC236}">
                <a16:creationId xmlns:a16="http://schemas.microsoft.com/office/drawing/2014/main" id="{2B89B06C-A30A-BA45-BCAA-90942520C1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2D3C0-795B-C14A-9DD6-7168835B250C}" type="datetimeFigureOut">
              <a:rPr lang="en-CA" smtClean="0"/>
              <a:t>2023-03-13</a:t>
            </a:fld>
            <a:endParaRPr lang="en-CA"/>
          </a:p>
        </p:txBody>
      </p:sp>
      <p:sp>
        <p:nvSpPr>
          <p:cNvPr id="5" name="Espace réservé du pied de page 4">
            <a:extLst>
              <a:ext uri="{FF2B5EF4-FFF2-40B4-BE49-F238E27FC236}">
                <a16:creationId xmlns:a16="http://schemas.microsoft.com/office/drawing/2014/main" id="{FA566B44-1C78-8045-A8E6-5A81DF4528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Espace réservé du numéro de diapositive 5">
            <a:extLst>
              <a:ext uri="{FF2B5EF4-FFF2-40B4-BE49-F238E27FC236}">
                <a16:creationId xmlns:a16="http://schemas.microsoft.com/office/drawing/2014/main" id="{D9B8280E-1619-D04D-88A2-3C0A4325EB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51977-9CCC-484F-B901-89EF36AC2D20}" type="slidenum">
              <a:rPr lang="en-CA" smtClean="0"/>
              <a:t>‹n°›</a:t>
            </a:fld>
            <a:endParaRPr lang="en-CA"/>
          </a:p>
        </p:txBody>
      </p:sp>
    </p:spTree>
    <p:extLst>
      <p:ext uri="{BB962C8B-B14F-4D97-AF65-F5344CB8AC3E}">
        <p14:creationId xmlns:p14="http://schemas.microsoft.com/office/powerpoint/2010/main" val="389506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1eP6RzORGA"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ici.radio-canada.ca/info/2019/elections-federales/mode-scrutin-proportionnelle-mixte-compensatoire/index-en.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bc.ca/news/politics/ranked-ballots-pros-cons-1.3721696" TargetMode="External"/><Relationship Id="rId2" Type="http://schemas.openxmlformats.org/officeDocument/2006/relationships/hyperlink" Target="https://www.youtube.com/watch?v=Mr-93C176qI" TargetMode="External"/><Relationship Id="rId1" Type="http://schemas.openxmlformats.org/officeDocument/2006/relationships/slideLayout" Target="../slideLayouts/slideLayout2.xml"/><Relationship Id="rId4" Type="http://schemas.openxmlformats.org/officeDocument/2006/relationships/hyperlink" Target="https://www.greenparty.ca/en/democracy/read-mor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aceproject.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ABA377-8A37-76F3-A953-E1A7FE4F61D5}"/>
              </a:ext>
            </a:extLst>
          </p:cNvPr>
          <p:cNvSpPr>
            <a:spLocks noGrp="1"/>
          </p:cNvSpPr>
          <p:nvPr>
            <p:ph type="title"/>
          </p:nvPr>
        </p:nvSpPr>
        <p:spPr/>
        <p:txBody>
          <a:bodyPr/>
          <a:lstStyle/>
          <a:p>
            <a:r>
              <a:rPr lang="en-CA" dirty="0"/>
              <a:t>Quebec &amp; Federal elections </a:t>
            </a:r>
          </a:p>
        </p:txBody>
      </p:sp>
      <p:sp>
        <p:nvSpPr>
          <p:cNvPr id="3" name="Espace réservé du contenu 2">
            <a:extLst>
              <a:ext uri="{FF2B5EF4-FFF2-40B4-BE49-F238E27FC236}">
                <a16:creationId xmlns:a16="http://schemas.microsoft.com/office/drawing/2014/main" id="{255A9BF6-A87C-479B-B7B3-1880AE4840A4}"/>
              </a:ext>
            </a:extLst>
          </p:cNvPr>
          <p:cNvSpPr>
            <a:spLocks noGrp="1"/>
          </p:cNvSpPr>
          <p:nvPr>
            <p:ph idx="1"/>
          </p:nvPr>
        </p:nvSpPr>
        <p:spPr/>
        <p:txBody>
          <a:bodyPr/>
          <a:lstStyle/>
          <a:p>
            <a:r>
              <a:rPr lang="en-CA" dirty="0">
                <a:hlinkClick r:id="rId2"/>
              </a:rPr>
              <a:t>https://www.youtube.com/watch?v=-1eP6RzORGA</a:t>
            </a:r>
            <a:r>
              <a:rPr lang="en-CA" dirty="0"/>
              <a:t> </a:t>
            </a:r>
          </a:p>
        </p:txBody>
      </p:sp>
    </p:spTree>
    <p:extLst>
      <p:ext uri="{BB962C8B-B14F-4D97-AF65-F5344CB8AC3E}">
        <p14:creationId xmlns:p14="http://schemas.microsoft.com/office/powerpoint/2010/main" val="2971110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70429F-74F1-1C43-BA52-236E99381B37}"/>
              </a:ext>
            </a:extLst>
          </p:cNvPr>
          <p:cNvSpPr>
            <a:spLocks noGrp="1"/>
          </p:cNvSpPr>
          <p:nvPr>
            <p:ph type="title"/>
          </p:nvPr>
        </p:nvSpPr>
        <p:spPr/>
        <p:txBody>
          <a:bodyPr/>
          <a:lstStyle/>
          <a:p>
            <a:r>
              <a:rPr lang="en-CA" dirty="0"/>
              <a:t>Why do electoral reform always fail ? </a:t>
            </a:r>
          </a:p>
        </p:txBody>
      </p:sp>
      <p:sp>
        <p:nvSpPr>
          <p:cNvPr id="3" name="Espace réservé du contenu 2">
            <a:extLst>
              <a:ext uri="{FF2B5EF4-FFF2-40B4-BE49-F238E27FC236}">
                <a16:creationId xmlns:a16="http://schemas.microsoft.com/office/drawing/2014/main" id="{434FEE97-5044-B945-BC28-2D65A492AD95}"/>
              </a:ext>
            </a:extLst>
          </p:cNvPr>
          <p:cNvSpPr>
            <a:spLocks noGrp="1"/>
          </p:cNvSpPr>
          <p:nvPr>
            <p:ph idx="1"/>
          </p:nvPr>
        </p:nvSpPr>
        <p:spPr/>
        <p:txBody>
          <a:bodyPr/>
          <a:lstStyle/>
          <a:p>
            <a:r>
              <a:rPr lang="en-CA" dirty="0"/>
              <a:t>PEI, Ontario, BC in past 20 years. </a:t>
            </a:r>
          </a:p>
          <a:p>
            <a:r>
              <a:rPr lang="en-CA" dirty="0"/>
              <a:t>Canada 2015 </a:t>
            </a:r>
          </a:p>
          <a:p>
            <a:r>
              <a:rPr lang="en-CA" dirty="0"/>
              <a:t>Quebec 2020 </a:t>
            </a:r>
          </a:p>
        </p:txBody>
      </p:sp>
    </p:spTree>
    <p:extLst>
      <p:ext uri="{BB962C8B-B14F-4D97-AF65-F5344CB8AC3E}">
        <p14:creationId xmlns:p14="http://schemas.microsoft.com/office/powerpoint/2010/main" val="934313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7EC24A-9278-1F45-8218-356F1DB5C10C}"/>
              </a:ext>
            </a:extLst>
          </p:cNvPr>
          <p:cNvSpPr>
            <a:spLocks noGrp="1"/>
          </p:cNvSpPr>
          <p:nvPr>
            <p:ph type="title"/>
          </p:nvPr>
        </p:nvSpPr>
        <p:spPr/>
        <p:txBody>
          <a:bodyPr/>
          <a:lstStyle/>
          <a:p>
            <a:r>
              <a:rPr lang="en-CA" dirty="0"/>
              <a:t>What are the alternatives? </a:t>
            </a:r>
          </a:p>
        </p:txBody>
      </p:sp>
      <p:sp>
        <p:nvSpPr>
          <p:cNvPr id="3" name="Espace réservé du contenu 2">
            <a:extLst>
              <a:ext uri="{FF2B5EF4-FFF2-40B4-BE49-F238E27FC236}">
                <a16:creationId xmlns:a16="http://schemas.microsoft.com/office/drawing/2014/main" id="{A32F93E8-52D2-BF46-A86B-D642C9D3BCB4}"/>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2096910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990A81-32E2-0944-976C-D4E8A48B8CB5}"/>
              </a:ext>
            </a:extLst>
          </p:cNvPr>
          <p:cNvSpPr>
            <a:spLocks noGrp="1"/>
          </p:cNvSpPr>
          <p:nvPr>
            <p:ph type="title"/>
          </p:nvPr>
        </p:nvSpPr>
        <p:spPr/>
        <p:txBody>
          <a:bodyPr/>
          <a:lstStyle/>
          <a:p>
            <a:r>
              <a:rPr lang="en-CA" dirty="0"/>
              <a:t>4 systems, 4 results - 2019</a:t>
            </a:r>
          </a:p>
        </p:txBody>
      </p:sp>
      <p:sp>
        <p:nvSpPr>
          <p:cNvPr id="3" name="Espace réservé du contenu 2">
            <a:extLst>
              <a:ext uri="{FF2B5EF4-FFF2-40B4-BE49-F238E27FC236}">
                <a16:creationId xmlns:a16="http://schemas.microsoft.com/office/drawing/2014/main" id="{9A30F429-E122-1F48-9DA0-C9C7349144A2}"/>
              </a:ext>
            </a:extLst>
          </p:cNvPr>
          <p:cNvSpPr>
            <a:spLocks noGrp="1"/>
          </p:cNvSpPr>
          <p:nvPr>
            <p:ph idx="1"/>
          </p:nvPr>
        </p:nvSpPr>
        <p:spPr/>
        <p:txBody>
          <a:bodyPr/>
          <a:lstStyle/>
          <a:p>
            <a:r>
              <a:rPr lang="en-CA" dirty="0">
                <a:hlinkClick r:id="rId3"/>
              </a:rPr>
              <a:t>https://ici.radio-canada.ca/info/2019/elections-federales/mode-scrutin-proportionnelle-mixte-compensatoire/index-en.html</a:t>
            </a:r>
            <a:r>
              <a:rPr lang="en-CA" dirty="0"/>
              <a:t> </a:t>
            </a:r>
          </a:p>
          <a:p>
            <a:r>
              <a:rPr lang="en-US" dirty="0"/>
              <a:t>first-past-the-post (current system), proportional representation (list system), mixed non-compensatory (e.g. Japan), and mixed compensatory system (e.g. Germany) systems. </a:t>
            </a:r>
          </a:p>
          <a:p>
            <a:endParaRPr lang="en-CA" dirty="0"/>
          </a:p>
          <a:p>
            <a:r>
              <a:rPr lang="en-CA" dirty="0"/>
              <a:t>PEI, BC, Canada, Quebec… why the constant failure of electoral reform attempts ? </a:t>
            </a:r>
          </a:p>
        </p:txBody>
      </p:sp>
    </p:spTree>
    <p:extLst>
      <p:ext uri="{BB962C8B-B14F-4D97-AF65-F5344CB8AC3E}">
        <p14:creationId xmlns:p14="http://schemas.microsoft.com/office/powerpoint/2010/main" val="3767347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9FA29E8-6EB9-044B-AD04-37259C8B5FAB}"/>
              </a:ext>
            </a:extLst>
          </p:cNvPr>
          <p:cNvSpPr>
            <a:spLocks noGrp="1"/>
          </p:cNvSpPr>
          <p:nvPr>
            <p:ph idx="1"/>
          </p:nvPr>
        </p:nvSpPr>
        <p:spPr/>
        <p:txBody>
          <a:bodyPr>
            <a:normAutofit/>
          </a:bodyPr>
          <a:lstStyle/>
          <a:p>
            <a:r>
              <a:rPr lang="en-CA" dirty="0"/>
              <a:t>Other interesting angles for your Op-Ed </a:t>
            </a:r>
          </a:p>
          <a:p>
            <a:pPr lvl="1"/>
            <a:r>
              <a:rPr lang="en-CA" dirty="0"/>
              <a:t>Gerrymandering</a:t>
            </a:r>
          </a:p>
          <a:p>
            <a:pPr lvl="1"/>
            <a:r>
              <a:rPr lang="en-CA" dirty="0"/>
              <a:t>Representativity issues and electoral reform </a:t>
            </a:r>
          </a:p>
          <a:p>
            <a:r>
              <a:rPr lang="en-CA" dirty="0"/>
              <a:t>$ in politics </a:t>
            </a:r>
          </a:p>
          <a:p>
            <a:pPr lvl="1"/>
            <a:r>
              <a:rPr lang="en-CA" dirty="0"/>
              <a:t>Vast differences within Canada  </a:t>
            </a:r>
          </a:p>
          <a:p>
            <a:pPr lvl="1"/>
            <a:r>
              <a:rPr lang="en-CA" dirty="0"/>
              <a:t>Better than the US… </a:t>
            </a:r>
          </a:p>
          <a:p>
            <a:pPr lvl="1"/>
            <a:r>
              <a:rPr lang="en-CA" dirty="0"/>
              <a:t>Third parties ? </a:t>
            </a:r>
          </a:p>
          <a:p>
            <a:pPr lvl="1"/>
            <a:endParaRPr lang="en-CA" dirty="0"/>
          </a:p>
        </p:txBody>
      </p:sp>
    </p:spTree>
    <p:extLst>
      <p:ext uri="{BB962C8B-B14F-4D97-AF65-F5344CB8AC3E}">
        <p14:creationId xmlns:p14="http://schemas.microsoft.com/office/powerpoint/2010/main" val="22446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B5A7DF-EBE6-6B4E-9384-90EFB47761BE}"/>
              </a:ext>
            </a:extLst>
          </p:cNvPr>
          <p:cNvSpPr>
            <a:spLocks noGrp="1"/>
          </p:cNvSpPr>
          <p:nvPr>
            <p:ph type="title"/>
          </p:nvPr>
        </p:nvSpPr>
        <p:spPr/>
        <p:txBody>
          <a:bodyPr/>
          <a:lstStyle/>
          <a:p>
            <a:r>
              <a:rPr lang="en-CA" dirty="0"/>
              <a:t>Reminder: Political Parties &amp; Party systems</a:t>
            </a:r>
          </a:p>
        </p:txBody>
      </p:sp>
      <p:sp>
        <p:nvSpPr>
          <p:cNvPr id="3" name="Espace réservé du contenu 2">
            <a:extLst>
              <a:ext uri="{FF2B5EF4-FFF2-40B4-BE49-F238E27FC236}">
                <a16:creationId xmlns:a16="http://schemas.microsoft.com/office/drawing/2014/main" id="{3C5DECB2-1684-7448-853F-7B81E33C8841}"/>
              </a:ext>
            </a:extLst>
          </p:cNvPr>
          <p:cNvSpPr>
            <a:spLocks noGrp="1"/>
          </p:cNvSpPr>
          <p:nvPr>
            <p:ph idx="1"/>
          </p:nvPr>
        </p:nvSpPr>
        <p:spPr>
          <a:xfrm>
            <a:off x="1066800" y="1690688"/>
            <a:ext cx="10058400" cy="4633912"/>
          </a:xfrm>
        </p:spPr>
        <p:txBody>
          <a:bodyPr>
            <a:normAutofit lnSpcReduction="10000"/>
          </a:bodyPr>
          <a:lstStyle/>
          <a:p>
            <a:r>
              <a:rPr lang="en-US" dirty="0"/>
              <a:t>Political Party: An organization that seeks to have its members occupy positions within the executive and legislative of government</a:t>
            </a:r>
          </a:p>
          <a:p>
            <a:pPr lvl="1"/>
            <a:r>
              <a:rPr lang="en-US" dirty="0"/>
              <a:t>Can be rooted in social movements or elites</a:t>
            </a:r>
          </a:p>
          <a:p>
            <a:pPr lvl="1"/>
            <a:r>
              <a:rPr lang="en-US" dirty="0"/>
              <a:t>Strategically balances ideology and catch-all ability</a:t>
            </a:r>
          </a:p>
          <a:p>
            <a:r>
              <a:rPr lang="en-CA" dirty="0"/>
              <a:t>Party systems can be defined as the pattern of competition among political parties</a:t>
            </a:r>
          </a:p>
          <a:p>
            <a:r>
              <a:rPr lang="en-CA" b="1" dirty="0"/>
              <a:t>The party system is highly influenced by electoral rules, therefore to understand political parties and voting behaviour, you need to look into electoral systems...</a:t>
            </a:r>
          </a:p>
          <a:p>
            <a:r>
              <a:rPr lang="en-CA" b="1" dirty="0"/>
              <a:t>… Which is what we will do this week.  </a:t>
            </a:r>
          </a:p>
        </p:txBody>
      </p:sp>
    </p:spTree>
    <p:extLst>
      <p:ext uri="{BB962C8B-B14F-4D97-AF65-F5344CB8AC3E}">
        <p14:creationId xmlns:p14="http://schemas.microsoft.com/office/powerpoint/2010/main" val="4217025860"/>
      </p:ext>
    </p:extLst>
  </p:cSld>
  <p:clrMapOvr>
    <a:masterClrMapping/>
  </p:clrMapOvr>
  <mc:AlternateContent xmlns:mc="http://schemas.openxmlformats.org/markup-compatibility/2006" xmlns:p14="http://schemas.microsoft.com/office/powerpoint/2010/main">
    <mc:Choice Requires="p14">
      <p:transition spd="slow" p14:dur="2000" advTm="59997"/>
    </mc:Choice>
    <mc:Fallback xmlns="">
      <p:transition spd="slow" advTm="599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B716ED-C41D-224A-81C1-FB0CE5D18CA5}"/>
              </a:ext>
            </a:extLst>
          </p:cNvPr>
          <p:cNvSpPr>
            <a:spLocks noGrp="1"/>
          </p:cNvSpPr>
          <p:nvPr>
            <p:ph type="title"/>
          </p:nvPr>
        </p:nvSpPr>
        <p:spPr/>
        <p:txBody>
          <a:bodyPr/>
          <a:lstStyle/>
          <a:p>
            <a:r>
              <a:rPr lang="en-CA" dirty="0"/>
              <a:t>(</a:t>
            </a:r>
            <a:r>
              <a:rPr lang="en-CA" dirty="0" err="1"/>
              <a:t>En</a:t>
            </a:r>
            <a:r>
              <a:rPr lang="en-CA" dirty="0"/>
              <a:t> Rappel) Explaining the party system: Les Lois de Duverger </a:t>
            </a:r>
          </a:p>
        </p:txBody>
      </p:sp>
      <p:sp>
        <p:nvSpPr>
          <p:cNvPr id="3" name="Espace réservé du contenu 2">
            <a:extLst>
              <a:ext uri="{FF2B5EF4-FFF2-40B4-BE49-F238E27FC236}">
                <a16:creationId xmlns:a16="http://schemas.microsoft.com/office/drawing/2014/main" id="{764800B1-12D8-AE41-825E-B1C145838FF6}"/>
              </a:ext>
            </a:extLst>
          </p:cNvPr>
          <p:cNvSpPr>
            <a:spLocks noGrp="1"/>
          </p:cNvSpPr>
          <p:nvPr>
            <p:ph idx="1"/>
          </p:nvPr>
        </p:nvSpPr>
        <p:spPr/>
        <p:txBody>
          <a:bodyPr/>
          <a:lstStyle/>
          <a:p>
            <a:pPr marL="0" indent="0">
              <a:buNone/>
            </a:pPr>
            <a:r>
              <a:rPr lang="en-US" dirty="0"/>
              <a:t>institutions matter</a:t>
            </a:r>
            <a:endParaRPr lang="fr-CA" dirty="0"/>
          </a:p>
          <a:p>
            <a:pPr marL="0" indent="0">
              <a:buNone/>
            </a:pPr>
            <a:r>
              <a:rPr lang="en-US" dirty="0"/>
              <a:t>Duverger’s law: The more proportional the system, the greater the number of “effective” political parties there will be.</a:t>
            </a:r>
          </a:p>
          <a:p>
            <a:pPr marL="0" indent="0">
              <a:buNone/>
            </a:pPr>
            <a:endParaRPr lang="fr-CA" dirty="0"/>
          </a:p>
          <a:p>
            <a:pPr marL="0" indent="0">
              <a:buNone/>
            </a:pPr>
            <a:r>
              <a:rPr lang="en-US" dirty="0"/>
              <a:t>Works on multiple levels:</a:t>
            </a:r>
            <a:r>
              <a:rPr lang="fr-CA" dirty="0"/>
              <a:t>	</a:t>
            </a:r>
          </a:p>
          <a:p>
            <a:pPr marL="0" indent="0">
              <a:buNone/>
            </a:pPr>
            <a:r>
              <a:rPr lang="fr-CA" dirty="0"/>
              <a:t>	</a:t>
            </a:r>
            <a:r>
              <a:rPr lang="en-US" dirty="0"/>
              <a:t>political party incentives and campaigns</a:t>
            </a:r>
            <a:endParaRPr lang="fr-CA" dirty="0"/>
          </a:p>
          <a:p>
            <a:pPr marL="0" indent="0">
              <a:buNone/>
            </a:pPr>
            <a:r>
              <a:rPr lang="en-US" dirty="0"/>
              <a:t>	voters strategic choices </a:t>
            </a:r>
            <a:endParaRPr lang="fr-CA" dirty="0"/>
          </a:p>
        </p:txBody>
      </p:sp>
    </p:spTree>
    <p:extLst>
      <p:ext uri="{BB962C8B-B14F-4D97-AF65-F5344CB8AC3E}">
        <p14:creationId xmlns:p14="http://schemas.microsoft.com/office/powerpoint/2010/main" val="209169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5C9418-8C76-FC4C-00C7-7EB08D61A660}"/>
              </a:ext>
            </a:extLst>
          </p:cNvPr>
          <p:cNvSpPr>
            <a:spLocks noGrp="1"/>
          </p:cNvSpPr>
          <p:nvPr>
            <p:ph type="title"/>
          </p:nvPr>
        </p:nvSpPr>
        <p:spPr/>
        <p:txBody>
          <a:bodyPr>
            <a:normAutofit fontScale="90000"/>
          </a:bodyPr>
          <a:lstStyle/>
          <a:p>
            <a:r>
              <a:rPr lang="en-CA" dirty="0">
                <a:solidFill>
                  <a:srgbClr val="0563C1"/>
                </a:solidFill>
              </a:rPr>
              <a:t>In Class: https://</a:t>
            </a:r>
            <a:r>
              <a:rPr lang="en-CA" dirty="0" err="1">
                <a:solidFill>
                  <a:srgbClr val="0563C1"/>
                </a:solidFill>
              </a:rPr>
              <a:t>www.youtube.com</a:t>
            </a:r>
            <a:r>
              <a:rPr lang="en-CA" dirty="0">
                <a:solidFill>
                  <a:srgbClr val="0563C1"/>
                </a:solidFill>
              </a:rPr>
              <a:t>/</a:t>
            </a:r>
            <a:r>
              <a:rPr lang="en-CA" dirty="0" err="1">
                <a:solidFill>
                  <a:srgbClr val="0563C1"/>
                </a:solidFill>
              </a:rPr>
              <a:t>watch?v</a:t>
            </a:r>
            <a:r>
              <a:rPr lang="en-CA" dirty="0">
                <a:solidFill>
                  <a:srgbClr val="0563C1"/>
                </a:solidFill>
              </a:rPr>
              <a:t>=rwy9lLiavts</a:t>
            </a:r>
            <a:br>
              <a:rPr lang="en-CA" dirty="0"/>
            </a:br>
            <a:endParaRPr lang="en-CA" dirty="0"/>
          </a:p>
        </p:txBody>
      </p:sp>
      <p:sp>
        <p:nvSpPr>
          <p:cNvPr id="3" name="Espace réservé du contenu 2">
            <a:extLst>
              <a:ext uri="{FF2B5EF4-FFF2-40B4-BE49-F238E27FC236}">
                <a16:creationId xmlns:a16="http://schemas.microsoft.com/office/drawing/2014/main" id="{B41B939D-26D9-9084-4A4A-9358FA034EC8}"/>
              </a:ext>
            </a:extLst>
          </p:cNvPr>
          <p:cNvSpPr>
            <a:spLocks noGrp="1"/>
          </p:cNvSpPr>
          <p:nvPr>
            <p:ph idx="1"/>
          </p:nvPr>
        </p:nvSpPr>
        <p:spPr/>
        <p:txBody>
          <a:bodyPr>
            <a:normAutofit fontScale="92500" lnSpcReduction="10000"/>
          </a:bodyPr>
          <a:lstStyle/>
          <a:p>
            <a:pPr marL="0" indent="0">
              <a:buNone/>
            </a:pPr>
            <a:r>
              <a:rPr lang="en-CA" dirty="0"/>
              <a:t>Extra material: </a:t>
            </a:r>
          </a:p>
          <a:p>
            <a:r>
              <a:rPr lang="en-CA" dirty="0"/>
              <a:t>How our system works: https://www.thecanadianencyclopedia.ca/en/article/electoral-systems  </a:t>
            </a:r>
          </a:p>
          <a:p>
            <a:r>
              <a:rPr lang="en-CA" dirty="0">
                <a:hlinkClick r:id="rId2"/>
              </a:rPr>
              <a:t>https://www.youtube.com/watch?v=Mr-93C176qI</a:t>
            </a:r>
            <a:r>
              <a:rPr lang="en-CA" dirty="0"/>
              <a:t> </a:t>
            </a:r>
          </a:p>
          <a:p>
            <a:r>
              <a:rPr lang="en-CA" dirty="0"/>
              <a:t>Pros and cons of our system: </a:t>
            </a:r>
            <a:r>
              <a:rPr lang="en-CA" dirty="0">
                <a:solidFill>
                  <a:srgbClr val="0563C1"/>
                </a:solidFill>
              </a:rPr>
              <a:t>https://cpb-ca-c1.wpmucdn.com/myriverside.sd43.bc.ca/</a:t>
            </a:r>
            <a:r>
              <a:rPr lang="en-CA" dirty="0" err="1">
                <a:solidFill>
                  <a:srgbClr val="0563C1"/>
                </a:solidFill>
              </a:rPr>
              <a:t>dist</a:t>
            </a:r>
            <a:r>
              <a:rPr lang="en-CA" dirty="0">
                <a:solidFill>
                  <a:srgbClr val="0563C1"/>
                </a:solidFill>
              </a:rPr>
              <a:t>/a/42/files/2019/05/Electoral-Systems-FPTP-vs-PR-1.pdf </a:t>
            </a:r>
          </a:p>
          <a:p>
            <a:r>
              <a:rPr lang="en-CA" dirty="0"/>
              <a:t>Ranked Ballot: </a:t>
            </a:r>
            <a:r>
              <a:rPr lang="en-CA" dirty="0">
                <a:hlinkClick r:id="rId3"/>
              </a:rPr>
              <a:t>https://www.cbc.ca/news/politics/ranked-ballots-pros-cons-1.3721696</a:t>
            </a:r>
            <a:r>
              <a:rPr lang="en-CA" dirty="0"/>
              <a:t> </a:t>
            </a:r>
          </a:p>
          <a:p>
            <a:r>
              <a:rPr lang="en-CA" dirty="0"/>
              <a:t>Proportional Representation</a:t>
            </a:r>
            <a:r>
              <a:rPr lang="en-CA" dirty="0">
                <a:sym typeface="Wingdings" pitchFamily="2" charset="2"/>
              </a:rPr>
              <a:t> (Green party): </a:t>
            </a:r>
            <a:r>
              <a:rPr lang="en-CA" dirty="0">
                <a:sym typeface="Wingdings" pitchFamily="2" charset="2"/>
                <a:hlinkClick r:id="rId4"/>
              </a:rPr>
              <a:t>https://www.greenparty.ca/en/democracy/read-more</a:t>
            </a:r>
            <a:r>
              <a:rPr lang="en-CA" dirty="0">
                <a:sym typeface="Wingdings" pitchFamily="2" charset="2"/>
              </a:rPr>
              <a:t> </a:t>
            </a:r>
          </a:p>
          <a:p>
            <a:endParaRPr lang="en-CA" dirty="0"/>
          </a:p>
        </p:txBody>
      </p:sp>
    </p:spTree>
    <p:extLst>
      <p:ext uri="{BB962C8B-B14F-4D97-AF65-F5344CB8AC3E}">
        <p14:creationId xmlns:p14="http://schemas.microsoft.com/office/powerpoint/2010/main" val="4171074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C43301-78ED-B740-A2E6-7308C1E54023}"/>
              </a:ext>
            </a:extLst>
          </p:cNvPr>
          <p:cNvSpPr>
            <a:spLocks noGrp="1"/>
          </p:cNvSpPr>
          <p:nvPr>
            <p:ph type="title"/>
          </p:nvPr>
        </p:nvSpPr>
        <p:spPr/>
        <p:txBody>
          <a:bodyPr/>
          <a:lstStyle/>
          <a:p>
            <a:r>
              <a:rPr lang="en-CA" dirty="0"/>
              <a:t>Questions about anything election related ? </a:t>
            </a:r>
          </a:p>
        </p:txBody>
      </p:sp>
      <p:sp>
        <p:nvSpPr>
          <p:cNvPr id="3" name="Espace réservé du contenu 2">
            <a:extLst>
              <a:ext uri="{FF2B5EF4-FFF2-40B4-BE49-F238E27FC236}">
                <a16:creationId xmlns:a16="http://schemas.microsoft.com/office/drawing/2014/main" id="{2027D946-0D1E-F042-A055-20E930320015}"/>
              </a:ext>
            </a:extLst>
          </p:cNvPr>
          <p:cNvSpPr>
            <a:spLocks noGrp="1"/>
          </p:cNvSpPr>
          <p:nvPr>
            <p:ph idx="1"/>
          </p:nvPr>
        </p:nvSpPr>
        <p:spPr/>
        <p:txBody>
          <a:bodyPr/>
          <a:lstStyle/>
          <a:p>
            <a:pPr marL="0" indent="0">
              <a:buNone/>
            </a:pPr>
            <a:r>
              <a:rPr lang="en-CA" dirty="0">
                <a:hlinkClick r:id="rId2"/>
              </a:rPr>
              <a:t>https://aceproject.org/</a:t>
            </a:r>
            <a:r>
              <a:rPr lang="en-CA" dirty="0"/>
              <a:t> </a:t>
            </a:r>
          </a:p>
          <a:p>
            <a:pPr marL="0" indent="0">
              <a:buNone/>
            </a:pPr>
            <a:endParaRPr lang="en-CA" dirty="0"/>
          </a:p>
          <a:p>
            <a:pPr marL="0" indent="0">
              <a:buNone/>
            </a:pPr>
            <a:r>
              <a:rPr lang="en-CA" dirty="0"/>
              <a:t>What is voting age in Brazil ? </a:t>
            </a:r>
          </a:p>
          <a:p>
            <a:pPr marL="0" indent="0">
              <a:buNone/>
            </a:pPr>
            <a:r>
              <a:rPr lang="en-CA" dirty="0"/>
              <a:t>Is it mandatory to vote in Belgium ? </a:t>
            </a:r>
          </a:p>
          <a:p>
            <a:pPr marL="0" indent="0">
              <a:buNone/>
            </a:pPr>
            <a:r>
              <a:rPr lang="en-CA" dirty="0"/>
              <a:t>What electoral system has Madagascar ? </a:t>
            </a:r>
          </a:p>
        </p:txBody>
      </p:sp>
    </p:spTree>
    <p:extLst>
      <p:ext uri="{BB962C8B-B14F-4D97-AF65-F5344CB8AC3E}">
        <p14:creationId xmlns:p14="http://schemas.microsoft.com/office/powerpoint/2010/main" val="4038409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61DF4B-7210-6047-8795-F4C42E66FB24}"/>
              </a:ext>
            </a:extLst>
          </p:cNvPr>
          <p:cNvSpPr>
            <a:spLocks noGrp="1"/>
          </p:cNvSpPr>
          <p:nvPr>
            <p:ph type="title"/>
          </p:nvPr>
        </p:nvSpPr>
        <p:spPr>
          <a:xfrm>
            <a:off x="838200" y="651794"/>
            <a:ext cx="10515600" cy="5554412"/>
          </a:xfrm>
        </p:spPr>
        <p:txBody>
          <a:bodyPr/>
          <a:lstStyle/>
          <a:p>
            <a:br>
              <a:rPr lang="en-CA" dirty="0"/>
            </a:br>
            <a:r>
              <a:rPr lang="en-CA" dirty="0"/>
              <a:t>Why do electoral system impact the party system?</a:t>
            </a:r>
          </a:p>
        </p:txBody>
      </p:sp>
    </p:spTree>
    <p:extLst>
      <p:ext uri="{BB962C8B-B14F-4D97-AF65-F5344CB8AC3E}">
        <p14:creationId xmlns:p14="http://schemas.microsoft.com/office/powerpoint/2010/main" val="10400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Canada’s Electoral System </a:t>
            </a:r>
            <a:endParaRPr lang="en-US" dirty="0"/>
          </a:p>
        </p:txBody>
      </p:sp>
      <p:sp>
        <p:nvSpPr>
          <p:cNvPr id="3" name="Content Placeholder 2"/>
          <p:cNvSpPr>
            <a:spLocks noGrp="1"/>
          </p:cNvSpPr>
          <p:nvPr>
            <p:ph idx="1"/>
          </p:nvPr>
        </p:nvSpPr>
        <p:spPr/>
        <p:txBody>
          <a:bodyPr>
            <a:normAutofit lnSpcReduction="10000"/>
          </a:bodyPr>
          <a:lstStyle/>
          <a:p>
            <a:r>
              <a:rPr lang="en-US" dirty="0"/>
              <a:t>Single member plurality (SMP): country divided into ridings, with one elected representative (MP) per riding;  </a:t>
            </a:r>
          </a:p>
          <a:p>
            <a:r>
              <a:rPr lang="en-US" dirty="0"/>
              <a:t>One election per riding following first-past-the-post system (the candidate who receives the most votes within each riding wins; no need to get more than 50% of the votes to win), with no proportional representation;</a:t>
            </a:r>
          </a:p>
          <a:p>
            <a:r>
              <a:rPr lang="en-US" dirty="0"/>
              <a:t>Provincial seat allocation related to population, but PEI is guaranteed 4 seats, and NB, 10 seats; the three territories receive one seat each (see map in Malcolmson et al: xvi).</a:t>
            </a:r>
          </a:p>
          <a:p>
            <a:r>
              <a:rPr lang="en-US" dirty="0"/>
              <a:t>In each province, federal electoral boundaries are redrawn every 10 years by a three-people commission (see Courtney 2001).   </a:t>
            </a:r>
          </a:p>
          <a:p>
            <a:endParaRPr lang="en-US" dirty="0"/>
          </a:p>
        </p:txBody>
      </p:sp>
    </p:spTree>
    <p:extLst>
      <p:ext uri="{BB962C8B-B14F-4D97-AF65-F5344CB8AC3E}">
        <p14:creationId xmlns:p14="http://schemas.microsoft.com/office/powerpoint/2010/main" val="1421625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 Election Dates and Electoral Reform</a:t>
            </a:r>
          </a:p>
        </p:txBody>
      </p:sp>
      <p:sp>
        <p:nvSpPr>
          <p:cNvPr id="3" name="Content Placeholder 2"/>
          <p:cNvSpPr>
            <a:spLocks noGrp="1"/>
          </p:cNvSpPr>
          <p:nvPr>
            <p:ph idx="1"/>
          </p:nvPr>
        </p:nvSpPr>
        <p:spPr>
          <a:xfrm>
            <a:off x="838200" y="1690688"/>
            <a:ext cx="10515600" cy="4351338"/>
          </a:xfrm>
        </p:spPr>
        <p:txBody>
          <a:bodyPr>
            <a:normAutofit fontScale="92500"/>
          </a:bodyPr>
          <a:lstStyle/>
          <a:p>
            <a:r>
              <a:rPr lang="en-US" dirty="0"/>
              <a:t>Adopted in 2007, fixed-election-date legislation states federal elections should take place every 4 years on the third Monday of October;</a:t>
            </a:r>
          </a:p>
          <a:p>
            <a:r>
              <a:rPr lang="en-US" dirty="0"/>
              <a:t>Yet, the electoral calendar is not set in stone because of the nature of parliamentary democracy, in which dissolution can occur at any time  (for instance when the government loses confidence of the House);</a:t>
            </a:r>
          </a:p>
          <a:p>
            <a:r>
              <a:rPr lang="en-US" dirty="0"/>
              <a:t>Electoral reform: most widely debated alternatives to first-past-the-post are proportional representation (PR) and single transferable vote (STV);  </a:t>
            </a:r>
          </a:p>
          <a:p>
            <a:r>
              <a:rPr lang="en-US" dirty="0"/>
              <a:t>Each system would have a different impact on the electoral fate of political parties (see Malcolmson et al: 191). Hybrid systems like the ones existing in Germany and New Zealand are widely debated in Canada.  </a:t>
            </a:r>
          </a:p>
        </p:txBody>
      </p:sp>
    </p:spTree>
    <p:extLst>
      <p:ext uri="{BB962C8B-B14F-4D97-AF65-F5344CB8AC3E}">
        <p14:creationId xmlns:p14="http://schemas.microsoft.com/office/powerpoint/2010/main" val="268517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662557D7-BA06-744D-A945-641D15381676}"/>
              </a:ext>
            </a:extLst>
          </p:cNvPr>
          <p:cNvPicPr>
            <a:picLocks noGrp="1" noChangeAspect="1"/>
          </p:cNvPicPr>
          <p:nvPr>
            <p:ph idx="1"/>
          </p:nvPr>
        </p:nvPicPr>
        <p:blipFill>
          <a:blip r:embed="rId2"/>
          <a:stretch>
            <a:fillRect/>
          </a:stretch>
        </p:blipFill>
        <p:spPr>
          <a:xfrm>
            <a:off x="3808745" y="227446"/>
            <a:ext cx="4610238" cy="6403108"/>
          </a:xfrm>
          <a:prstGeom prst="rect">
            <a:avLst/>
          </a:prstGeom>
          <a:ln>
            <a:noFill/>
          </a:ln>
        </p:spPr>
      </p:pic>
    </p:spTree>
    <p:extLst>
      <p:ext uri="{BB962C8B-B14F-4D97-AF65-F5344CB8AC3E}">
        <p14:creationId xmlns:p14="http://schemas.microsoft.com/office/powerpoint/2010/main" val="312992293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706</Words>
  <Application>Microsoft Macintosh PowerPoint</Application>
  <PresentationFormat>Grand écran</PresentationFormat>
  <Paragraphs>59</Paragraphs>
  <Slides>13</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Quebec &amp; Federal elections </vt:lpstr>
      <vt:lpstr>Reminder: Political Parties &amp; Party systems</vt:lpstr>
      <vt:lpstr>(En Rappel) Explaining the party system: Les Lois de Duverger </vt:lpstr>
      <vt:lpstr>In Class: https://www.youtube.com/watch?v=rwy9lLiavts </vt:lpstr>
      <vt:lpstr>Questions about anything election related ? </vt:lpstr>
      <vt:lpstr> Why do electoral system impact the party system?</vt:lpstr>
      <vt:lpstr>Canada’s Electoral System </vt:lpstr>
      <vt:lpstr>Fixed Election Dates and Electoral Reform</vt:lpstr>
      <vt:lpstr>Présentation PowerPoint</vt:lpstr>
      <vt:lpstr>Why do electoral reform always fail ? </vt:lpstr>
      <vt:lpstr>What are the alternatives? </vt:lpstr>
      <vt:lpstr>4 systems, 4 results - 2019</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Michel F. Simard</dc:creator>
  <cp:lastModifiedBy>Michel F. Simard</cp:lastModifiedBy>
  <cp:revision>8</cp:revision>
  <dcterms:created xsi:type="dcterms:W3CDTF">2021-09-23T21:05:24Z</dcterms:created>
  <dcterms:modified xsi:type="dcterms:W3CDTF">2023-03-13T15:25:16Z</dcterms:modified>
</cp:coreProperties>
</file>