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7" r:id="rId6"/>
    <p:sldId id="261" r:id="rId7"/>
    <p:sldId id="265" r:id="rId8"/>
    <p:sldId id="262" r:id="rId9"/>
    <p:sldId id="263" r:id="rId10"/>
    <p:sldId id="264" r:id="rId11"/>
    <p:sldId id="269" r:id="rId12"/>
    <p:sldId id="266" r:id="rId13"/>
    <p:sldId id="272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67"/>
    <p:restoredTop sz="96327"/>
  </p:normalViewPr>
  <p:slideViewPr>
    <p:cSldViewPr snapToGrid="0">
      <p:cViewPr varScale="1">
        <p:scale>
          <a:sx n="128" d="100"/>
          <a:sy n="128" d="100"/>
        </p:scale>
        <p:origin x="36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3/13/23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3/13/23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3/13/23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CA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uAbEmdO8Fw" TargetMode="External"/><Relationship Id="rId2" Type="http://schemas.openxmlformats.org/officeDocument/2006/relationships/hyperlink" Target="https://www.youtube.com/watch?v=3GkN4qul82Y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63yPl4BGH4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EPq6E0J7S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D3eHClpnI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-sVRgdmHGlU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5E73F1-8E85-0D7C-2A50-4003F5515B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OP-ED, FIRST STEPS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7ADCB2E-F04F-669F-58B3-71B603D1C7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/>
              <a:t>Slides shown to students when first introducing the assignment </a:t>
            </a:r>
          </a:p>
        </p:txBody>
      </p:sp>
    </p:spTree>
    <p:extLst>
      <p:ext uri="{BB962C8B-B14F-4D97-AF65-F5344CB8AC3E}">
        <p14:creationId xmlns:p14="http://schemas.microsoft.com/office/powerpoint/2010/main" val="160610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21CBD0-748F-95DE-DB84-596FBC774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Conclusion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45E6A9E-08E5-F939-9122-2E5DAF834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Short. </a:t>
            </a:r>
          </a:p>
          <a:p>
            <a:r>
              <a:rPr lang="en-CA" dirty="0"/>
              <a:t>Do not repeat or summarize </a:t>
            </a:r>
          </a:p>
          <a:p>
            <a:r>
              <a:rPr lang="en-CA" dirty="0"/>
              <a:t>Bring the idea </a:t>
            </a:r>
            <a:r>
              <a:rPr lang="en-CA" b="1" dirty="0"/>
              <a:t>full circle </a:t>
            </a:r>
          </a:p>
          <a:p>
            <a:r>
              <a:rPr lang="en-CA" dirty="0"/>
              <a:t>Can open-up to larger issues </a:t>
            </a:r>
          </a:p>
          <a:p>
            <a:endParaRPr lang="en-CA" dirty="0"/>
          </a:p>
          <a:p>
            <a:r>
              <a:rPr lang="en-CA" dirty="0"/>
              <a:t>Objective: make your reader think about your op-ed during the day, maybe do more research on it, etc. </a:t>
            </a:r>
          </a:p>
        </p:txBody>
      </p:sp>
    </p:spTree>
    <p:extLst>
      <p:ext uri="{BB962C8B-B14F-4D97-AF65-F5344CB8AC3E}">
        <p14:creationId xmlns:p14="http://schemas.microsoft.com/office/powerpoint/2010/main" val="1709015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3180FC-0018-B433-9587-165B47E7E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Tricks from world renown experts </a:t>
            </a:r>
            <a:r>
              <a:rPr lang="en-CA" dirty="0">
                <a:sym typeface="Wingdings" pitchFamily="2" charset="2"/>
              </a:rPr>
              <a:t> </a:t>
            </a:r>
            <a:endParaRPr lang="en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62F0124-40AF-F77F-98D7-0BB20F05C8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>
                <a:hlinkClick r:id="rId2"/>
              </a:rPr>
              <a:t>https://www.youtube.com/watch?v=3GkN4qul82Y</a:t>
            </a:r>
            <a:r>
              <a:rPr lang="en-CA" dirty="0"/>
              <a:t> </a:t>
            </a:r>
          </a:p>
          <a:p>
            <a:endParaRPr lang="en-CA" dirty="0"/>
          </a:p>
          <a:p>
            <a:r>
              <a:rPr lang="en-CA" dirty="0">
                <a:hlinkClick r:id="rId3"/>
              </a:rPr>
              <a:t>https://www.youtube.com/watch?v=AuAbEmdO8Fw</a:t>
            </a:r>
            <a:r>
              <a:rPr lang="en-CA" dirty="0"/>
              <a:t> </a:t>
            </a:r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934963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2E2FB8-065A-7A18-7F2A-8C83D88D0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Step </a:t>
            </a:r>
            <a:r>
              <a:rPr lang="en-CA" dirty="0"/>
              <a:t>6: Revise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A545A2-4239-083D-B1D9-96341757B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Correct mistakes (did you scan it with Grammarly or Antidote?) </a:t>
            </a:r>
          </a:p>
          <a:p>
            <a:r>
              <a:rPr lang="en-CA" dirty="0"/>
              <a:t>Peer Review (this is a short piece, have 2-3 people read it!) </a:t>
            </a:r>
          </a:p>
        </p:txBody>
      </p:sp>
    </p:spTree>
    <p:extLst>
      <p:ext uri="{BB962C8B-B14F-4D97-AF65-F5344CB8AC3E}">
        <p14:creationId xmlns:p14="http://schemas.microsoft.com/office/powerpoint/2010/main" val="34375970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102AE9-76C3-6BD1-DEEC-33CE5033E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1E4C218-340C-6EDC-E722-50A3535BA1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10827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35DEA6-0D51-83DA-1B20-CDD5AA5F4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Strategies in writing (1)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FF31AC9-895E-166D-64D7-4B264EB1D8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58009"/>
            <a:ext cx="9601200" cy="3581400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buSzPts val="1000"/>
              <a:buNone/>
              <a:tabLst>
                <a:tab pos="457200" algn="l"/>
              </a:tabLst>
            </a:pPr>
            <a:r>
              <a:rPr lang="en-CA" sz="18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Remember you are writing with a </a:t>
            </a:r>
            <a:r>
              <a:rPr lang="en-CA" sz="1800" b="1" u="sng" spc="1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targeted audience</a:t>
            </a:r>
            <a:r>
              <a:rPr lang="en-CA" sz="18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mind, and a </a:t>
            </a:r>
            <a:r>
              <a:rPr lang="en-CA" sz="1800" b="1" u="sng" spc="1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specific objective</a:t>
            </a:r>
            <a:r>
              <a:rPr lang="en-CA" sz="1800" u="sng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just">
              <a:lnSpc>
                <a:spcPct val="115000"/>
              </a:lnSpc>
              <a:buSzPts val="1000"/>
              <a:buNone/>
              <a:tabLst>
                <a:tab pos="457200" algn="l"/>
              </a:tabLst>
            </a:pPr>
            <a:endParaRPr lang="fr-CA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15000"/>
              </a:lnSpc>
              <a:buSzPts val="1000"/>
              <a:buNone/>
              <a:tabLst>
                <a:tab pos="457200" algn="l"/>
              </a:tabLst>
            </a:pPr>
            <a:r>
              <a:rPr lang="en-CA" sz="1800" spc="15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works cited in an Op-Ed, you can either directly refer to sources, or </a:t>
            </a:r>
            <a:r>
              <a:rPr lang="en-CA" sz="180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Embed</a:t>
            </a:r>
            <a:r>
              <a:rPr lang="en-C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URLs in your text.  </a:t>
            </a:r>
            <a:endParaRPr lang="fr-CA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SzPts val="1000"/>
              <a:buNone/>
              <a:tabLst>
                <a:tab pos="457200" algn="l"/>
              </a:tabLst>
            </a:pPr>
            <a:endParaRPr lang="en-CA" sz="1800" spc="15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SzPts val="1000"/>
              <a:buNone/>
              <a:tabLst>
                <a:tab pos="457200" algn="l"/>
              </a:tabLst>
            </a:pPr>
            <a:r>
              <a:rPr lang="en-CA" sz="1800" spc="15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Keep sentences and paragraphs </a:t>
            </a:r>
            <a:r>
              <a:rPr lang="en-CA" sz="1800" b="1" spc="15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short and simple</a:t>
            </a:r>
            <a:r>
              <a:rPr lang="en-CA" sz="1800" spc="15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Each word counts.</a:t>
            </a:r>
          </a:p>
          <a:p>
            <a:pPr marL="0" indent="0" algn="just">
              <a:lnSpc>
                <a:spcPct val="115000"/>
              </a:lnSpc>
              <a:buSzPts val="1000"/>
              <a:buNone/>
              <a:tabLst>
                <a:tab pos="457200" algn="l"/>
              </a:tabLst>
            </a:pPr>
            <a:r>
              <a:rPr lang="en-CA" sz="1800" b="1" spc="15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Steer clear of academic jargon</a:t>
            </a:r>
          </a:p>
          <a:p>
            <a:pPr marL="0" lvl="0" indent="0" algn="just">
              <a:lnSpc>
                <a:spcPct val="115000"/>
              </a:lnSpc>
              <a:buSzPts val="1000"/>
              <a:buNone/>
              <a:tabLst>
                <a:tab pos="457200" algn="l"/>
              </a:tabLst>
            </a:pPr>
            <a:endParaRPr lang="fr-CA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8220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37ECE6-FD6F-EEE9-0108-D2200EFA6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Strategies in writing (2)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373A426-8784-367B-AECD-6752C4F4C1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15000"/>
              </a:lnSpc>
              <a:buSzPts val="1000"/>
              <a:buNone/>
              <a:tabLst>
                <a:tab pos="457200" algn="l"/>
              </a:tabLst>
            </a:pPr>
            <a:r>
              <a:rPr lang="en-CA" sz="20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Choose a </a:t>
            </a:r>
            <a:r>
              <a:rPr lang="en-CA" sz="2000" b="1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strong title</a:t>
            </a:r>
            <a:r>
              <a:rPr lang="en-CA" sz="20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your piece. </a:t>
            </a:r>
          </a:p>
          <a:p>
            <a:pPr marL="0" indent="0" algn="just">
              <a:lnSpc>
                <a:spcPct val="115000"/>
              </a:lnSpc>
              <a:buSzPts val="1000"/>
              <a:buNone/>
              <a:tabLst>
                <a:tab pos="457200" algn="l"/>
              </a:tabLst>
            </a:pPr>
            <a:r>
              <a:rPr lang="en-CA" spc="15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 should be 2-3 short sentences. </a:t>
            </a:r>
          </a:p>
          <a:p>
            <a:pPr marL="0" indent="0" algn="just">
              <a:lnSpc>
                <a:spcPct val="115000"/>
              </a:lnSpc>
              <a:buSzPts val="1000"/>
              <a:buNone/>
              <a:tabLst>
                <a:tab pos="457200" algn="l"/>
              </a:tabLst>
            </a:pPr>
            <a:endParaRPr lang="fr-CA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CA" sz="20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Write in strong, lively language – but don’t rant. Propose solutions. </a:t>
            </a:r>
          </a:p>
          <a:p>
            <a:pPr marL="0" indent="0">
              <a:buNone/>
            </a:pPr>
            <a:endParaRPr lang="fr-CA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SzPts val="1000"/>
              <a:buNone/>
              <a:tabLst>
                <a:tab pos="457200" algn="l"/>
              </a:tabLst>
            </a:pPr>
            <a:r>
              <a:rPr lang="en-CA" spc="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CA" sz="20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acts and statistics can bolster your case, but try to avoid using too many of them.</a:t>
            </a:r>
            <a:endParaRPr lang="fr-CA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SzPts val="1000"/>
              <a:buNone/>
              <a:tabLst>
                <a:tab pos="457200" algn="l"/>
              </a:tabLst>
            </a:pPr>
            <a:r>
              <a:rPr lang="en-CA" sz="20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Anecdotes and examples may help illustrate points and add colour to the piece.</a:t>
            </a:r>
            <a:endParaRPr lang="fr-CA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21759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667A24-78BA-7C72-1D41-C087F5F1D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Step 1: Find a topic you care about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594869-5B2F-D0B1-AC1F-D252A701B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3581400"/>
          </a:xfrm>
        </p:spPr>
        <p:txBody>
          <a:bodyPr/>
          <a:lstStyle/>
          <a:p>
            <a:r>
              <a:rPr lang="en-CA" dirty="0"/>
              <a:t>What is something that you find interesting, and that others should too?</a:t>
            </a:r>
          </a:p>
          <a:p>
            <a:r>
              <a:rPr lang="en-CA" dirty="0"/>
              <a:t>An Op-Ed is about what YOU believe, and YOUR opinion.  </a:t>
            </a:r>
          </a:p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r>
              <a:rPr lang="en-CA" dirty="0">
                <a:hlinkClick r:id="rId2"/>
              </a:rPr>
              <a:t>https://www.youtube.com/watch?v=KEPq6E0J7Sg</a:t>
            </a:r>
            <a:r>
              <a:rPr lang="en-CA" dirty="0"/>
              <a:t> (First minute) </a:t>
            </a:r>
          </a:p>
        </p:txBody>
      </p:sp>
    </p:spTree>
    <p:extLst>
      <p:ext uri="{BB962C8B-B14F-4D97-AF65-F5344CB8AC3E}">
        <p14:creationId xmlns:p14="http://schemas.microsoft.com/office/powerpoint/2010/main" val="451827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3B91B61-BFCA-4647-957E-A8269BE46F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0E734A1-C115-02AF-7F0A-D14B00916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0824" y="685800"/>
            <a:ext cx="6176776" cy="1485900"/>
          </a:xfrm>
        </p:spPr>
        <p:txBody>
          <a:bodyPr>
            <a:normAutofit/>
          </a:bodyPr>
          <a:lstStyle/>
          <a:p>
            <a:r>
              <a:rPr lang="en-CA" dirty="0"/>
              <a:t>Step 2: Do your research </a:t>
            </a:r>
          </a:p>
        </p:txBody>
      </p:sp>
      <p:pic>
        <p:nvPicPr>
          <p:cNvPr id="7" name="Picture 4" descr="A stack of newspaper">
            <a:extLst>
              <a:ext uri="{FF2B5EF4-FFF2-40B4-BE49-F238E27FC236}">
                <a16:creationId xmlns:a16="http://schemas.microsoft.com/office/drawing/2014/main" id="{794C62C7-88E7-86CB-8233-E211041185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2863" r="11540"/>
          <a:stretch/>
        </p:blipFill>
        <p:spPr>
          <a:xfrm>
            <a:off x="-1" y="10"/>
            <a:ext cx="4373546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92D1D7C6-1C89-420C-8D35-483654167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354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9A407E-9C49-F628-0DE8-66CA8D6974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0824" y="2286000"/>
            <a:ext cx="6176776" cy="3581400"/>
          </a:xfrm>
        </p:spPr>
        <p:txBody>
          <a:bodyPr>
            <a:normAutofit/>
          </a:bodyPr>
          <a:lstStyle/>
          <a:p>
            <a:r>
              <a:rPr lang="en-CA"/>
              <a:t>Newspapers, Internet, Books, Documentaries</a:t>
            </a:r>
          </a:p>
          <a:p>
            <a:r>
              <a:rPr lang="en-CA"/>
              <a:t>Does not need to be academic </a:t>
            </a:r>
          </a:p>
        </p:txBody>
      </p:sp>
    </p:spTree>
    <p:extLst>
      <p:ext uri="{BB962C8B-B14F-4D97-AF65-F5344CB8AC3E}">
        <p14:creationId xmlns:p14="http://schemas.microsoft.com/office/powerpoint/2010/main" val="3305777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6B7F4E-358C-3929-2746-87ABD222E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Step 3: Find your angle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C805C4-DCF5-645B-FF55-87EA6B9DC1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Take a position, enlighten a particular dimension of a larger issue, etc.</a:t>
            </a:r>
          </a:p>
          <a:p>
            <a:endParaRPr lang="en-CA" dirty="0"/>
          </a:p>
          <a:p>
            <a:r>
              <a:rPr lang="en-CA" dirty="0"/>
              <a:t> Heat or Light ? </a:t>
            </a:r>
          </a:p>
          <a:p>
            <a:endParaRPr lang="en-CA" dirty="0"/>
          </a:p>
          <a:p>
            <a:r>
              <a:rPr lang="en-CA" dirty="0">
                <a:hlinkClick r:id="rId2"/>
              </a:rPr>
              <a:t>https://www.youtube.com/watch?v=kD3eHClpnI0</a:t>
            </a:r>
            <a:r>
              <a:rPr lang="en-CA" dirty="0"/>
              <a:t> </a:t>
            </a:r>
          </a:p>
          <a:p>
            <a:endParaRPr lang="en-CA" dirty="0"/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33867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EABCA7-1BBA-0828-FED3-B15DB639D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Step 3 (bis): </a:t>
            </a:r>
            <a:br>
              <a:rPr lang="en-CA" dirty="0"/>
            </a:br>
            <a:r>
              <a:rPr lang="en-CA" dirty="0"/>
              <a:t>What reaction are you looking for?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81D25F6-2E16-9DB8-002E-8CAC878DC3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Thomas Friedman: Lighting or Heating business </a:t>
            </a:r>
          </a:p>
          <a:p>
            <a:endParaRPr lang="en-CA" dirty="0"/>
          </a:p>
          <a:p>
            <a:r>
              <a:rPr lang="en-CA" dirty="0"/>
              <a:t>“I did not know that” = Light</a:t>
            </a:r>
          </a:p>
          <a:p>
            <a:r>
              <a:rPr lang="en-CA" dirty="0"/>
              <a:t>”I never connected these things” = Light</a:t>
            </a:r>
          </a:p>
          <a:p>
            <a:endParaRPr lang="en-CA" dirty="0"/>
          </a:p>
          <a:p>
            <a:r>
              <a:rPr lang="en-CA" dirty="0"/>
              <a:t>”This is exactly how I felt, but did not know” - Heat 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21025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84A015-191A-B69C-71F4-B01CCD270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Step 4: Organize your argument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64F619-F66F-8838-4112-8D0D3A3EBC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Which arguments are the most convincing</a:t>
            </a:r>
          </a:p>
          <a:p>
            <a:r>
              <a:rPr lang="en-CA" dirty="0"/>
              <a:t>Consider WHO is your targeted audience</a:t>
            </a:r>
          </a:p>
          <a:p>
            <a:r>
              <a:rPr lang="en-CA" b="1" dirty="0"/>
              <a:t>Be selective, no kitchen sink! </a:t>
            </a:r>
          </a:p>
          <a:p>
            <a:pPr marL="530352" lvl="1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99981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01F430C-8E0E-89DF-CE2F-32933A2416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7" y="1330774"/>
            <a:ext cx="8361229" cy="2098226"/>
          </a:xfrm>
        </p:spPr>
        <p:txBody>
          <a:bodyPr/>
          <a:lstStyle/>
          <a:p>
            <a:r>
              <a:rPr lang="en-CA" sz="5400" dirty="0"/>
              <a:t>Step 5: Write the op-ed</a:t>
            </a:r>
          </a:p>
        </p:txBody>
      </p:sp>
      <p:sp>
        <p:nvSpPr>
          <p:cNvPr id="5" name="Sous-titre 4">
            <a:extLst>
              <a:ext uri="{FF2B5EF4-FFF2-40B4-BE49-F238E27FC236}">
                <a16:creationId xmlns:a16="http://schemas.microsoft.com/office/drawing/2014/main" id="{21D66179-8B32-BA8F-CA42-EB7237FBE0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/>
              <a:t>On the structure: </a:t>
            </a:r>
            <a:r>
              <a:rPr lang="en-CA" dirty="0">
                <a:hlinkClick r:id="rId2"/>
              </a:rPr>
              <a:t>https://www.youtube.com/watch?v=-sVRgdmHGlU</a:t>
            </a:r>
            <a:r>
              <a:rPr lang="en-C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82087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DE8DBF-2AC9-A5CB-F808-6502B97CB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Introduction: 3 objectives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6A1CDD-85BF-79A5-1046-DA96FB3968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650874"/>
            <a:ext cx="9601200" cy="4675330"/>
          </a:xfrm>
        </p:spPr>
        <p:txBody>
          <a:bodyPr>
            <a:normAutofit lnSpcReduction="10000"/>
          </a:bodyPr>
          <a:lstStyle/>
          <a:p>
            <a:r>
              <a:rPr lang="en-CA" dirty="0"/>
              <a:t>Hook</a:t>
            </a:r>
          </a:p>
          <a:p>
            <a:pPr lvl="1"/>
            <a:r>
              <a:rPr lang="en-CA" dirty="0"/>
              <a:t>Hook: attract the attention of the reader (can be large, but not too disconnected from subject)</a:t>
            </a:r>
          </a:p>
          <a:p>
            <a:pPr lvl="1"/>
            <a:r>
              <a:rPr lang="en-CA" dirty="0"/>
              <a:t>Title is PART of the Hook. </a:t>
            </a:r>
          </a:p>
          <a:p>
            <a:r>
              <a:rPr lang="en-CA" dirty="0"/>
              <a:t>Introduce</a:t>
            </a:r>
          </a:p>
          <a:p>
            <a:pPr lvl="1"/>
            <a:r>
              <a:rPr lang="en-CA" dirty="0"/>
              <a:t>Introduce: be clear as to what this op-ed is about (be specific)</a:t>
            </a:r>
          </a:p>
          <a:p>
            <a:r>
              <a:rPr lang="en-CA" dirty="0"/>
              <a:t>Thesis</a:t>
            </a:r>
          </a:p>
          <a:p>
            <a:pPr lvl="1"/>
            <a:r>
              <a:rPr lang="en-CA" dirty="0"/>
              <a:t> Thesis: state your position clearly (in one, clear, sentence)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/>
              <a:t>Total should be 2-3 lines, short, clear, to the point. </a:t>
            </a:r>
          </a:p>
          <a:p>
            <a:endParaRPr lang="en-CA" dirty="0"/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89623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D00B25-280E-DFED-6B16-2D4058C67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Body paragraphs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C0903D-0154-F45E-8702-3A151D678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3217" y="1638300"/>
            <a:ext cx="9601200" cy="3581400"/>
          </a:xfrm>
        </p:spPr>
        <p:txBody>
          <a:bodyPr/>
          <a:lstStyle/>
          <a:p>
            <a:r>
              <a:rPr lang="en-CA" dirty="0"/>
              <a:t>One argument/idea, one paragraph. </a:t>
            </a:r>
          </a:p>
          <a:p>
            <a:r>
              <a:rPr lang="en-CA" dirty="0"/>
              <a:t>Use transition words but make sure it does not read as an academic piece, flow between paragraphs is important. </a:t>
            </a:r>
          </a:p>
          <a:p>
            <a:r>
              <a:rPr lang="en-CA" dirty="0"/>
              <a:t>Each paragraph directly relates to your position/main subject </a:t>
            </a:r>
          </a:p>
          <a:p>
            <a:r>
              <a:rPr lang="en-CA" dirty="0"/>
              <a:t>Don’t make the reader work: systematically and obviously link ideas</a:t>
            </a:r>
          </a:p>
          <a:p>
            <a:endParaRPr lang="en-CA" dirty="0"/>
          </a:p>
          <a:p>
            <a:r>
              <a:rPr lang="en-CA" dirty="0"/>
              <a:t>Depending on your Thesis you can use anecdotes, use statistics, you can use ‘I’, etc. </a:t>
            </a:r>
          </a:p>
        </p:txBody>
      </p:sp>
    </p:spTree>
    <p:extLst>
      <p:ext uri="{BB962C8B-B14F-4D97-AF65-F5344CB8AC3E}">
        <p14:creationId xmlns:p14="http://schemas.microsoft.com/office/powerpoint/2010/main" val="885755409"/>
      </p:ext>
    </p:extLst>
  </p:cSld>
  <p:clrMapOvr>
    <a:masterClrMapping/>
  </p:clrMapOvr>
</p:sld>
</file>

<file path=ppt/theme/theme1.xml><?xml version="1.0" encoding="utf-8"?>
<a:theme xmlns:a="http://schemas.openxmlformats.org/drawingml/2006/main" name="Cadrer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Cadrer</Template>
  <TotalTime>750</TotalTime>
  <Words>605</Words>
  <Application>Microsoft Macintosh PowerPoint</Application>
  <PresentationFormat>Grand écran</PresentationFormat>
  <Paragraphs>81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8" baseType="lpstr">
      <vt:lpstr>Franklin Gothic Book</vt:lpstr>
      <vt:lpstr>Times New Roman</vt:lpstr>
      <vt:lpstr>Cadrer</vt:lpstr>
      <vt:lpstr>OP-ED, FIRST STEPS</vt:lpstr>
      <vt:lpstr>Step 1: Find a topic you care about</vt:lpstr>
      <vt:lpstr>Step 2: Do your research </vt:lpstr>
      <vt:lpstr>Step 3: Find your angle</vt:lpstr>
      <vt:lpstr>Step 3 (bis):  What reaction are you looking for? </vt:lpstr>
      <vt:lpstr>Step 4: Organize your argument </vt:lpstr>
      <vt:lpstr>Step 5: Write the op-ed</vt:lpstr>
      <vt:lpstr>Introduction: 3 objectives</vt:lpstr>
      <vt:lpstr>Body paragraphs </vt:lpstr>
      <vt:lpstr>Conclusion</vt:lpstr>
      <vt:lpstr>Tricks from world renown experts  </vt:lpstr>
      <vt:lpstr>Step 6: Revise</vt:lpstr>
      <vt:lpstr>Présentation PowerPoint</vt:lpstr>
      <vt:lpstr>Strategies in writing (1) </vt:lpstr>
      <vt:lpstr>Strategies in writing (2)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OP-ED, FIRST STEPS</dc:title>
  <dc:creator>Michel F. Simard</dc:creator>
  <cp:lastModifiedBy>Michel F. Simard</cp:lastModifiedBy>
  <cp:revision>11</cp:revision>
  <dcterms:created xsi:type="dcterms:W3CDTF">2022-08-30T17:10:13Z</dcterms:created>
  <dcterms:modified xsi:type="dcterms:W3CDTF">2023-03-13T15:35:05Z</dcterms:modified>
</cp:coreProperties>
</file>