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61" r:id="rId7"/>
    <p:sldId id="262"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2" d="100"/>
          <a:sy n="62" d="100"/>
        </p:scale>
        <p:origin x="752" y="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4F627-BF63-4D1E-B404-80296374F4A9}"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82BA2CF0-B5CE-4011-8610-D137073FF0E2}">
      <dgm:prSet/>
      <dgm:spPr/>
      <dgm:t>
        <a:bodyPr/>
        <a:lstStyle/>
        <a:p>
          <a:r>
            <a:rPr lang="en-US"/>
            <a:t>As the story moves on and P. Burke’s “life” becomes the animating spirit of Delphi, P. Burke herself becomes completely identified with the flesh-and-blood automaton who gets to live what P. Burke could never have dreamed. </a:t>
          </a:r>
        </a:p>
      </dgm:t>
    </dgm:pt>
    <dgm:pt modelId="{BD8E54AA-BACD-4017-9F25-8A8877C04BDC}" type="parTrans" cxnId="{401174E9-727F-4F02-A25B-6D645BB1B98E}">
      <dgm:prSet/>
      <dgm:spPr/>
      <dgm:t>
        <a:bodyPr/>
        <a:lstStyle/>
        <a:p>
          <a:endParaRPr lang="en-US"/>
        </a:p>
      </dgm:t>
    </dgm:pt>
    <dgm:pt modelId="{C119D321-0AA3-46EA-9D3A-FDECE83149B5}" type="sibTrans" cxnId="{401174E9-727F-4F02-A25B-6D645BB1B98E}">
      <dgm:prSet/>
      <dgm:spPr/>
      <dgm:t>
        <a:bodyPr/>
        <a:lstStyle/>
        <a:p>
          <a:endParaRPr lang="en-US"/>
        </a:p>
      </dgm:t>
    </dgm:pt>
    <dgm:pt modelId="{9631B49C-C27B-4133-BCB2-42798CC28B38}">
      <dgm:prSet/>
      <dgm:spPr/>
      <dgm:t>
        <a:bodyPr/>
        <a:lstStyle/>
        <a:p>
          <a:r>
            <a:rPr lang="en-US" dirty="0"/>
            <a:t>The descriptions of P. Burke in this merging of identity shift through the story, from “she’s just a girl, a real live girl with her brain in an unusual place,” to “that insignificant part of Delphi that lives five hundred feet under Carbondale,” to “who remembers that carcass? Certainly not P. Burke, she hasn’t spoken through her own mouth for months.”</a:t>
          </a:r>
        </a:p>
      </dgm:t>
    </dgm:pt>
    <dgm:pt modelId="{43257D4D-B0DC-432F-BB40-B4866EC3F555}" type="parTrans" cxnId="{35AB041C-0E5A-4F1A-8863-4A5D9535AE6E}">
      <dgm:prSet/>
      <dgm:spPr/>
      <dgm:t>
        <a:bodyPr/>
        <a:lstStyle/>
        <a:p>
          <a:endParaRPr lang="en-US"/>
        </a:p>
      </dgm:t>
    </dgm:pt>
    <dgm:pt modelId="{EC1D21B3-3C19-4A1E-8E92-BB1490D4172E}" type="sibTrans" cxnId="{35AB041C-0E5A-4F1A-8863-4A5D9535AE6E}">
      <dgm:prSet/>
      <dgm:spPr/>
      <dgm:t>
        <a:bodyPr/>
        <a:lstStyle/>
        <a:p>
          <a:endParaRPr lang="en-US"/>
        </a:p>
      </dgm:t>
    </dgm:pt>
    <dgm:pt modelId="{9E649252-E1B2-4ED4-813C-6F479F1F43A5}">
      <dgm:prSet/>
      <dgm:spPr/>
      <dgm:t>
        <a:bodyPr/>
        <a:lstStyle/>
        <a:p>
          <a:r>
            <a:rPr lang="en-US" dirty="0"/>
            <a:t>She loses her subjectivity, but she experiences love for the first time.</a:t>
          </a:r>
        </a:p>
      </dgm:t>
    </dgm:pt>
    <dgm:pt modelId="{5BD776EE-5911-44E0-8B57-E1A47B6BDD6A}" type="parTrans" cxnId="{41F3B9C7-99A9-46B9-9996-6021A4251A38}">
      <dgm:prSet/>
      <dgm:spPr/>
      <dgm:t>
        <a:bodyPr/>
        <a:lstStyle/>
        <a:p>
          <a:endParaRPr lang="en-US"/>
        </a:p>
      </dgm:t>
    </dgm:pt>
    <dgm:pt modelId="{3289EB62-9DDC-4D3B-B0F5-D34BBB396883}" type="sibTrans" cxnId="{41F3B9C7-99A9-46B9-9996-6021A4251A38}">
      <dgm:prSet/>
      <dgm:spPr/>
      <dgm:t>
        <a:bodyPr/>
        <a:lstStyle/>
        <a:p>
          <a:endParaRPr lang="en-US"/>
        </a:p>
      </dgm:t>
    </dgm:pt>
    <dgm:pt modelId="{639D0AAC-4A0D-4E71-A9C4-5A829A2A5794}" type="pres">
      <dgm:prSet presAssocID="{40F4F627-BF63-4D1E-B404-80296374F4A9}" presName="vert0" presStyleCnt="0">
        <dgm:presLayoutVars>
          <dgm:dir/>
          <dgm:animOne val="branch"/>
          <dgm:animLvl val="lvl"/>
        </dgm:presLayoutVars>
      </dgm:prSet>
      <dgm:spPr/>
    </dgm:pt>
    <dgm:pt modelId="{BCF857A9-0A47-436B-AA17-EEA9EB081D4F}" type="pres">
      <dgm:prSet presAssocID="{82BA2CF0-B5CE-4011-8610-D137073FF0E2}" presName="thickLine" presStyleLbl="alignNode1" presStyleIdx="0" presStyleCnt="3"/>
      <dgm:spPr/>
    </dgm:pt>
    <dgm:pt modelId="{D2C726D3-1C77-4F84-848A-02ACB8624EF0}" type="pres">
      <dgm:prSet presAssocID="{82BA2CF0-B5CE-4011-8610-D137073FF0E2}" presName="horz1" presStyleCnt="0"/>
      <dgm:spPr/>
    </dgm:pt>
    <dgm:pt modelId="{CFE3095F-8869-4B46-A9B2-BF08F80FA1E1}" type="pres">
      <dgm:prSet presAssocID="{82BA2CF0-B5CE-4011-8610-D137073FF0E2}" presName="tx1" presStyleLbl="revTx" presStyleIdx="0" presStyleCnt="3"/>
      <dgm:spPr/>
    </dgm:pt>
    <dgm:pt modelId="{0D0FA775-351F-4F0F-A082-05DE6E3FF09E}" type="pres">
      <dgm:prSet presAssocID="{82BA2CF0-B5CE-4011-8610-D137073FF0E2}" presName="vert1" presStyleCnt="0"/>
      <dgm:spPr/>
    </dgm:pt>
    <dgm:pt modelId="{2D798FC1-639B-4418-97D0-64878D9F7568}" type="pres">
      <dgm:prSet presAssocID="{9631B49C-C27B-4133-BCB2-42798CC28B38}" presName="thickLine" presStyleLbl="alignNode1" presStyleIdx="1" presStyleCnt="3"/>
      <dgm:spPr/>
    </dgm:pt>
    <dgm:pt modelId="{995BB211-33DD-4B4E-B4C3-24B69A3DCF59}" type="pres">
      <dgm:prSet presAssocID="{9631B49C-C27B-4133-BCB2-42798CC28B38}" presName="horz1" presStyleCnt="0"/>
      <dgm:spPr/>
    </dgm:pt>
    <dgm:pt modelId="{613DCC56-DADA-4260-9A15-226276F5A012}" type="pres">
      <dgm:prSet presAssocID="{9631B49C-C27B-4133-BCB2-42798CC28B38}" presName="tx1" presStyleLbl="revTx" presStyleIdx="1" presStyleCnt="3"/>
      <dgm:spPr/>
    </dgm:pt>
    <dgm:pt modelId="{68E2620C-E3B6-403E-8FF4-AC1B17889E32}" type="pres">
      <dgm:prSet presAssocID="{9631B49C-C27B-4133-BCB2-42798CC28B38}" presName="vert1" presStyleCnt="0"/>
      <dgm:spPr/>
    </dgm:pt>
    <dgm:pt modelId="{F9AA24CE-975B-43C3-B4C7-295271E58567}" type="pres">
      <dgm:prSet presAssocID="{9E649252-E1B2-4ED4-813C-6F479F1F43A5}" presName="thickLine" presStyleLbl="alignNode1" presStyleIdx="2" presStyleCnt="3"/>
      <dgm:spPr/>
    </dgm:pt>
    <dgm:pt modelId="{B7DC81B7-2C6A-41BE-8427-FBA1444AACFF}" type="pres">
      <dgm:prSet presAssocID="{9E649252-E1B2-4ED4-813C-6F479F1F43A5}" presName="horz1" presStyleCnt="0"/>
      <dgm:spPr/>
    </dgm:pt>
    <dgm:pt modelId="{E7D75EA3-272D-4E18-8CDE-A697B0CEBD28}" type="pres">
      <dgm:prSet presAssocID="{9E649252-E1B2-4ED4-813C-6F479F1F43A5}" presName="tx1" presStyleLbl="revTx" presStyleIdx="2" presStyleCnt="3"/>
      <dgm:spPr/>
    </dgm:pt>
    <dgm:pt modelId="{414CFEFA-664F-4238-A22E-2EE5A8290083}" type="pres">
      <dgm:prSet presAssocID="{9E649252-E1B2-4ED4-813C-6F479F1F43A5}" presName="vert1" presStyleCnt="0"/>
      <dgm:spPr/>
    </dgm:pt>
  </dgm:ptLst>
  <dgm:cxnLst>
    <dgm:cxn modelId="{35AB041C-0E5A-4F1A-8863-4A5D9535AE6E}" srcId="{40F4F627-BF63-4D1E-B404-80296374F4A9}" destId="{9631B49C-C27B-4133-BCB2-42798CC28B38}" srcOrd="1" destOrd="0" parTransId="{43257D4D-B0DC-432F-BB40-B4866EC3F555}" sibTransId="{EC1D21B3-3C19-4A1E-8E92-BB1490D4172E}"/>
    <dgm:cxn modelId="{253CDE5F-88CF-4EBF-B888-A90D9D1D4E61}" type="presOf" srcId="{82BA2CF0-B5CE-4011-8610-D137073FF0E2}" destId="{CFE3095F-8869-4B46-A9B2-BF08F80FA1E1}" srcOrd="0" destOrd="0" presId="urn:microsoft.com/office/officeart/2008/layout/LinedList"/>
    <dgm:cxn modelId="{59FEC563-1C89-4D1C-9DB7-A7BF2B0E9FCC}" type="presOf" srcId="{9631B49C-C27B-4133-BCB2-42798CC28B38}" destId="{613DCC56-DADA-4260-9A15-226276F5A012}" srcOrd="0" destOrd="0" presId="urn:microsoft.com/office/officeart/2008/layout/LinedList"/>
    <dgm:cxn modelId="{DBBDF66B-270B-4732-A5DF-D19E7367F84A}" type="presOf" srcId="{9E649252-E1B2-4ED4-813C-6F479F1F43A5}" destId="{E7D75EA3-272D-4E18-8CDE-A697B0CEBD28}" srcOrd="0" destOrd="0" presId="urn:microsoft.com/office/officeart/2008/layout/LinedList"/>
    <dgm:cxn modelId="{41F3B9C7-99A9-46B9-9996-6021A4251A38}" srcId="{40F4F627-BF63-4D1E-B404-80296374F4A9}" destId="{9E649252-E1B2-4ED4-813C-6F479F1F43A5}" srcOrd="2" destOrd="0" parTransId="{5BD776EE-5911-44E0-8B57-E1A47B6BDD6A}" sibTransId="{3289EB62-9DDC-4D3B-B0F5-D34BBB396883}"/>
    <dgm:cxn modelId="{A9BE8FD3-4070-4DBE-9EB7-6A831899F9BD}" type="presOf" srcId="{40F4F627-BF63-4D1E-B404-80296374F4A9}" destId="{639D0AAC-4A0D-4E71-A9C4-5A829A2A5794}" srcOrd="0" destOrd="0" presId="urn:microsoft.com/office/officeart/2008/layout/LinedList"/>
    <dgm:cxn modelId="{401174E9-727F-4F02-A25B-6D645BB1B98E}" srcId="{40F4F627-BF63-4D1E-B404-80296374F4A9}" destId="{82BA2CF0-B5CE-4011-8610-D137073FF0E2}" srcOrd="0" destOrd="0" parTransId="{BD8E54AA-BACD-4017-9F25-8A8877C04BDC}" sibTransId="{C119D321-0AA3-46EA-9D3A-FDECE83149B5}"/>
    <dgm:cxn modelId="{23278231-A7BB-4609-AD09-ABB5AADD08D0}" type="presParOf" srcId="{639D0AAC-4A0D-4E71-A9C4-5A829A2A5794}" destId="{BCF857A9-0A47-436B-AA17-EEA9EB081D4F}" srcOrd="0" destOrd="0" presId="urn:microsoft.com/office/officeart/2008/layout/LinedList"/>
    <dgm:cxn modelId="{DA2B77CC-C04E-43CC-B511-E2E34B84F2F1}" type="presParOf" srcId="{639D0AAC-4A0D-4E71-A9C4-5A829A2A5794}" destId="{D2C726D3-1C77-4F84-848A-02ACB8624EF0}" srcOrd="1" destOrd="0" presId="urn:microsoft.com/office/officeart/2008/layout/LinedList"/>
    <dgm:cxn modelId="{40C44696-2017-4C84-B1A0-8215718F46CB}" type="presParOf" srcId="{D2C726D3-1C77-4F84-848A-02ACB8624EF0}" destId="{CFE3095F-8869-4B46-A9B2-BF08F80FA1E1}" srcOrd="0" destOrd="0" presId="urn:microsoft.com/office/officeart/2008/layout/LinedList"/>
    <dgm:cxn modelId="{CF7BC8C7-2E8A-44F6-87EB-208C51860F99}" type="presParOf" srcId="{D2C726D3-1C77-4F84-848A-02ACB8624EF0}" destId="{0D0FA775-351F-4F0F-A082-05DE6E3FF09E}" srcOrd="1" destOrd="0" presId="urn:microsoft.com/office/officeart/2008/layout/LinedList"/>
    <dgm:cxn modelId="{D1570D67-229B-4DC4-85B0-C7C284A40081}" type="presParOf" srcId="{639D0AAC-4A0D-4E71-A9C4-5A829A2A5794}" destId="{2D798FC1-639B-4418-97D0-64878D9F7568}" srcOrd="2" destOrd="0" presId="urn:microsoft.com/office/officeart/2008/layout/LinedList"/>
    <dgm:cxn modelId="{78CDF004-C3F5-4003-9EF9-DD6C3C054803}" type="presParOf" srcId="{639D0AAC-4A0D-4E71-A9C4-5A829A2A5794}" destId="{995BB211-33DD-4B4E-B4C3-24B69A3DCF59}" srcOrd="3" destOrd="0" presId="urn:microsoft.com/office/officeart/2008/layout/LinedList"/>
    <dgm:cxn modelId="{07948531-4272-4B80-89C8-7D1BCC08EB5F}" type="presParOf" srcId="{995BB211-33DD-4B4E-B4C3-24B69A3DCF59}" destId="{613DCC56-DADA-4260-9A15-226276F5A012}" srcOrd="0" destOrd="0" presId="urn:microsoft.com/office/officeart/2008/layout/LinedList"/>
    <dgm:cxn modelId="{B7F9D5CE-037C-4115-8D81-8CDF31ED3972}" type="presParOf" srcId="{995BB211-33DD-4B4E-B4C3-24B69A3DCF59}" destId="{68E2620C-E3B6-403E-8FF4-AC1B17889E32}" srcOrd="1" destOrd="0" presId="urn:microsoft.com/office/officeart/2008/layout/LinedList"/>
    <dgm:cxn modelId="{FDAD7320-55E0-4FB4-A0C7-61C57ABE801B}" type="presParOf" srcId="{639D0AAC-4A0D-4E71-A9C4-5A829A2A5794}" destId="{F9AA24CE-975B-43C3-B4C7-295271E58567}" srcOrd="4" destOrd="0" presId="urn:microsoft.com/office/officeart/2008/layout/LinedList"/>
    <dgm:cxn modelId="{FEAFCC24-40FA-43A9-A832-2F5D2C44810B}" type="presParOf" srcId="{639D0AAC-4A0D-4E71-A9C4-5A829A2A5794}" destId="{B7DC81B7-2C6A-41BE-8427-FBA1444AACFF}" srcOrd="5" destOrd="0" presId="urn:microsoft.com/office/officeart/2008/layout/LinedList"/>
    <dgm:cxn modelId="{2CFC8359-63D2-4670-B7B0-2F291A95682E}" type="presParOf" srcId="{B7DC81B7-2C6A-41BE-8427-FBA1444AACFF}" destId="{E7D75EA3-272D-4E18-8CDE-A697B0CEBD28}" srcOrd="0" destOrd="0" presId="urn:microsoft.com/office/officeart/2008/layout/LinedList"/>
    <dgm:cxn modelId="{D29704E2-4CE1-4913-A997-8BDC5B5B5E41}" type="presParOf" srcId="{B7DC81B7-2C6A-41BE-8427-FBA1444AACFF}" destId="{414CFEFA-664F-4238-A22E-2EE5A829008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1E6866-E3A5-436D-9DFE-A3E36EAF0CC9}"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3E24B70D-C5BB-4C8F-92FC-7AAF06EA76D7}">
      <dgm:prSet/>
      <dgm:spPr/>
      <dgm:t>
        <a:bodyPr/>
        <a:lstStyle/>
        <a:p>
          <a:r>
            <a:rPr lang="en-US" dirty="0"/>
            <a:t>The narrator consistently refers to P. Burke as “our girl,” repeatedly bringing us back to both the sometimes-painful reality of being gendered “girl,” and the fact that our concepts of “girl” are constructions that we are trained to maintain. </a:t>
          </a:r>
        </a:p>
        <a:p>
          <a:r>
            <a:rPr lang="en-US" dirty="0"/>
            <a:t>The irony is that Delphi, the so-called perfect girl, is also a pawn, an object used to further the ends of the powerful.</a:t>
          </a:r>
        </a:p>
      </dgm:t>
    </dgm:pt>
    <dgm:pt modelId="{213DFED9-CBF6-431F-A73B-592442508AF3}" type="parTrans" cxnId="{03BC2D7C-1259-4058-89F0-AC7D30A47EC1}">
      <dgm:prSet/>
      <dgm:spPr/>
      <dgm:t>
        <a:bodyPr/>
        <a:lstStyle/>
        <a:p>
          <a:endParaRPr lang="en-US"/>
        </a:p>
      </dgm:t>
    </dgm:pt>
    <dgm:pt modelId="{20B4ABE7-3B41-4E93-9770-68C7C9675499}" type="sibTrans" cxnId="{03BC2D7C-1259-4058-89F0-AC7D30A47EC1}">
      <dgm:prSet/>
      <dgm:spPr/>
      <dgm:t>
        <a:bodyPr/>
        <a:lstStyle/>
        <a:p>
          <a:endParaRPr lang="en-US"/>
        </a:p>
      </dgm:t>
    </dgm:pt>
    <dgm:pt modelId="{FB16B3A3-6FEA-4518-BF36-F2137B41F168}">
      <dgm:prSet/>
      <dgm:spPr/>
      <dgm:t>
        <a:bodyPr/>
        <a:lstStyle/>
        <a:p>
          <a:r>
            <a:rPr lang="en-US" i="1" dirty="0"/>
            <a:t>“Look, P. Burke is about as far as you can get from the concept girl. She’s a female, yes – but for her, sex is a four-letter word spelled P-A-I-N. She isn’t quite a virgin. You don’t want the details.”</a:t>
          </a:r>
          <a:endParaRPr lang="en-US" dirty="0"/>
        </a:p>
      </dgm:t>
    </dgm:pt>
    <dgm:pt modelId="{EDF69969-92B1-4F3E-A85D-D87888D92D7A}" type="parTrans" cxnId="{A12518BF-8E87-4E78-9728-8AD2FDAB613B}">
      <dgm:prSet/>
      <dgm:spPr/>
      <dgm:t>
        <a:bodyPr/>
        <a:lstStyle/>
        <a:p>
          <a:endParaRPr lang="en-US"/>
        </a:p>
      </dgm:t>
    </dgm:pt>
    <dgm:pt modelId="{476C287F-B720-402F-8DA5-1E2685F318AC}" type="sibTrans" cxnId="{A12518BF-8E87-4E78-9728-8AD2FDAB613B}">
      <dgm:prSet/>
      <dgm:spPr/>
      <dgm:t>
        <a:bodyPr/>
        <a:lstStyle/>
        <a:p>
          <a:endParaRPr lang="en-US"/>
        </a:p>
      </dgm:t>
    </dgm:pt>
    <dgm:pt modelId="{45C7B970-1AE2-49FE-AC1F-3A1F49C81A7C}">
      <dgm:prSet custT="1"/>
      <dgm:spPr/>
      <dgm:t>
        <a:bodyPr/>
        <a:lstStyle/>
        <a:p>
          <a:r>
            <a:rPr lang="en-US" sz="1800" i="1" dirty="0"/>
            <a:t>“The training … is exactly what you’d call a charm course. How to walk, sit, eat, speak, blow her nose, how to stumble, to urinate, to hiccup – DELICIOUSLY. How to make each nose-blow or shrug delightfully, subtly different from any ever spooled before. As the man said it’s hard work.”</a:t>
          </a:r>
        </a:p>
        <a:p>
          <a:endParaRPr lang="en-US" sz="900" i="1" dirty="0"/>
        </a:p>
        <a:p>
          <a:r>
            <a:rPr lang="en-US" sz="900" i="1" dirty="0"/>
            <a:t>Image opposite: Jean Harlow, 1930s movie star mentioned in the story</a:t>
          </a:r>
          <a:endParaRPr lang="en-US" sz="900" dirty="0"/>
        </a:p>
      </dgm:t>
    </dgm:pt>
    <dgm:pt modelId="{4C35788B-990F-4C10-8FE5-3DDFBFF9712E}" type="parTrans" cxnId="{30EDBF03-84B2-4B95-8AFA-389C9BDDD479}">
      <dgm:prSet/>
      <dgm:spPr/>
      <dgm:t>
        <a:bodyPr/>
        <a:lstStyle/>
        <a:p>
          <a:endParaRPr lang="en-US"/>
        </a:p>
      </dgm:t>
    </dgm:pt>
    <dgm:pt modelId="{D870E11C-53AE-4F0E-A017-0A9B228A5EA0}" type="sibTrans" cxnId="{30EDBF03-84B2-4B95-8AFA-389C9BDDD479}">
      <dgm:prSet/>
      <dgm:spPr/>
      <dgm:t>
        <a:bodyPr/>
        <a:lstStyle/>
        <a:p>
          <a:endParaRPr lang="en-US"/>
        </a:p>
      </dgm:t>
    </dgm:pt>
    <dgm:pt modelId="{A3887D7F-7CB4-4D65-8336-5FC811EDF1D5}" type="pres">
      <dgm:prSet presAssocID="{2D1E6866-E3A5-436D-9DFE-A3E36EAF0CC9}" presName="vert0" presStyleCnt="0">
        <dgm:presLayoutVars>
          <dgm:dir/>
          <dgm:animOne val="branch"/>
          <dgm:animLvl val="lvl"/>
        </dgm:presLayoutVars>
      </dgm:prSet>
      <dgm:spPr/>
    </dgm:pt>
    <dgm:pt modelId="{E92BC5B6-0277-43D1-9566-2C985D824153}" type="pres">
      <dgm:prSet presAssocID="{3E24B70D-C5BB-4C8F-92FC-7AAF06EA76D7}" presName="thickLine" presStyleLbl="alignNode1" presStyleIdx="0" presStyleCnt="3"/>
      <dgm:spPr/>
    </dgm:pt>
    <dgm:pt modelId="{75058AD3-4C18-48A7-A02B-3022B21459C4}" type="pres">
      <dgm:prSet presAssocID="{3E24B70D-C5BB-4C8F-92FC-7AAF06EA76D7}" presName="horz1" presStyleCnt="0"/>
      <dgm:spPr/>
    </dgm:pt>
    <dgm:pt modelId="{35B584C2-BE0F-4181-9EBB-9CADF0EC0237}" type="pres">
      <dgm:prSet presAssocID="{3E24B70D-C5BB-4C8F-92FC-7AAF06EA76D7}" presName="tx1" presStyleLbl="revTx" presStyleIdx="0" presStyleCnt="3"/>
      <dgm:spPr/>
    </dgm:pt>
    <dgm:pt modelId="{10E29688-7E70-425E-BAB9-92980BC6FBC8}" type="pres">
      <dgm:prSet presAssocID="{3E24B70D-C5BB-4C8F-92FC-7AAF06EA76D7}" presName="vert1" presStyleCnt="0"/>
      <dgm:spPr/>
    </dgm:pt>
    <dgm:pt modelId="{094AA378-8E3C-4290-B56C-5DBBF88AE432}" type="pres">
      <dgm:prSet presAssocID="{FB16B3A3-6FEA-4518-BF36-F2137B41F168}" presName="thickLine" presStyleLbl="alignNode1" presStyleIdx="1" presStyleCnt="3"/>
      <dgm:spPr/>
    </dgm:pt>
    <dgm:pt modelId="{BDDDD02C-7CFA-4D11-88A8-735E2503A401}" type="pres">
      <dgm:prSet presAssocID="{FB16B3A3-6FEA-4518-BF36-F2137B41F168}" presName="horz1" presStyleCnt="0"/>
      <dgm:spPr/>
    </dgm:pt>
    <dgm:pt modelId="{B774DF22-2222-4E5C-BE4F-0D62662A6BB2}" type="pres">
      <dgm:prSet presAssocID="{FB16B3A3-6FEA-4518-BF36-F2137B41F168}" presName="tx1" presStyleLbl="revTx" presStyleIdx="1" presStyleCnt="3"/>
      <dgm:spPr/>
    </dgm:pt>
    <dgm:pt modelId="{B75B962E-8234-47B7-B193-FFF8DF2597EE}" type="pres">
      <dgm:prSet presAssocID="{FB16B3A3-6FEA-4518-BF36-F2137B41F168}" presName="vert1" presStyleCnt="0"/>
      <dgm:spPr/>
    </dgm:pt>
    <dgm:pt modelId="{EB2002E9-9635-41BA-936E-2CA485B99EF7}" type="pres">
      <dgm:prSet presAssocID="{45C7B970-1AE2-49FE-AC1F-3A1F49C81A7C}" presName="thickLine" presStyleLbl="alignNode1" presStyleIdx="2" presStyleCnt="3"/>
      <dgm:spPr/>
    </dgm:pt>
    <dgm:pt modelId="{E37310E8-5F46-4D0B-B680-CD7FDC67BF18}" type="pres">
      <dgm:prSet presAssocID="{45C7B970-1AE2-49FE-AC1F-3A1F49C81A7C}" presName="horz1" presStyleCnt="0"/>
      <dgm:spPr/>
    </dgm:pt>
    <dgm:pt modelId="{D16E3F2D-0429-41CE-92B9-52BD3D871B71}" type="pres">
      <dgm:prSet presAssocID="{45C7B970-1AE2-49FE-AC1F-3A1F49C81A7C}" presName="tx1" presStyleLbl="revTx" presStyleIdx="2" presStyleCnt="3"/>
      <dgm:spPr/>
    </dgm:pt>
    <dgm:pt modelId="{03A85238-3C14-4FA9-BD76-DB8E3D6D9EA1}" type="pres">
      <dgm:prSet presAssocID="{45C7B970-1AE2-49FE-AC1F-3A1F49C81A7C}" presName="vert1" presStyleCnt="0"/>
      <dgm:spPr/>
    </dgm:pt>
  </dgm:ptLst>
  <dgm:cxnLst>
    <dgm:cxn modelId="{30EDBF03-84B2-4B95-8AFA-389C9BDDD479}" srcId="{2D1E6866-E3A5-436D-9DFE-A3E36EAF0CC9}" destId="{45C7B970-1AE2-49FE-AC1F-3A1F49C81A7C}" srcOrd="2" destOrd="0" parTransId="{4C35788B-990F-4C10-8FE5-3DDFBFF9712E}" sibTransId="{D870E11C-53AE-4F0E-A017-0A9B228A5EA0}"/>
    <dgm:cxn modelId="{DA80940E-1D33-44B2-9807-BB8959A470DE}" type="presOf" srcId="{45C7B970-1AE2-49FE-AC1F-3A1F49C81A7C}" destId="{D16E3F2D-0429-41CE-92B9-52BD3D871B71}" srcOrd="0" destOrd="0" presId="urn:microsoft.com/office/officeart/2008/layout/LinedList"/>
    <dgm:cxn modelId="{03BC2D7C-1259-4058-89F0-AC7D30A47EC1}" srcId="{2D1E6866-E3A5-436D-9DFE-A3E36EAF0CC9}" destId="{3E24B70D-C5BB-4C8F-92FC-7AAF06EA76D7}" srcOrd="0" destOrd="0" parTransId="{213DFED9-CBF6-431F-A73B-592442508AF3}" sibTransId="{20B4ABE7-3B41-4E93-9770-68C7C9675499}"/>
    <dgm:cxn modelId="{44B620A9-BEEA-48F1-B7BD-B04B155C8D6E}" type="presOf" srcId="{3E24B70D-C5BB-4C8F-92FC-7AAF06EA76D7}" destId="{35B584C2-BE0F-4181-9EBB-9CADF0EC0237}" srcOrd="0" destOrd="0" presId="urn:microsoft.com/office/officeart/2008/layout/LinedList"/>
    <dgm:cxn modelId="{B7FDCBB2-9086-4CDC-AFC0-0D52AE95F5A0}" type="presOf" srcId="{FB16B3A3-6FEA-4518-BF36-F2137B41F168}" destId="{B774DF22-2222-4E5C-BE4F-0D62662A6BB2}" srcOrd="0" destOrd="0" presId="urn:microsoft.com/office/officeart/2008/layout/LinedList"/>
    <dgm:cxn modelId="{A12518BF-8E87-4E78-9728-8AD2FDAB613B}" srcId="{2D1E6866-E3A5-436D-9DFE-A3E36EAF0CC9}" destId="{FB16B3A3-6FEA-4518-BF36-F2137B41F168}" srcOrd="1" destOrd="0" parTransId="{EDF69969-92B1-4F3E-A85D-D87888D92D7A}" sibTransId="{476C287F-B720-402F-8DA5-1E2685F318AC}"/>
    <dgm:cxn modelId="{ABDAC7E7-8A78-44F2-8BD8-944A78E4204F}" type="presOf" srcId="{2D1E6866-E3A5-436D-9DFE-A3E36EAF0CC9}" destId="{A3887D7F-7CB4-4D65-8336-5FC811EDF1D5}" srcOrd="0" destOrd="0" presId="urn:microsoft.com/office/officeart/2008/layout/LinedList"/>
    <dgm:cxn modelId="{2DFB7C08-C30F-48E4-91AB-E7EE542CB7E9}" type="presParOf" srcId="{A3887D7F-7CB4-4D65-8336-5FC811EDF1D5}" destId="{E92BC5B6-0277-43D1-9566-2C985D824153}" srcOrd="0" destOrd="0" presId="urn:microsoft.com/office/officeart/2008/layout/LinedList"/>
    <dgm:cxn modelId="{814AFA41-2035-4252-9B48-21E62269F956}" type="presParOf" srcId="{A3887D7F-7CB4-4D65-8336-5FC811EDF1D5}" destId="{75058AD3-4C18-48A7-A02B-3022B21459C4}" srcOrd="1" destOrd="0" presId="urn:microsoft.com/office/officeart/2008/layout/LinedList"/>
    <dgm:cxn modelId="{A167B84E-BB86-40A1-9501-B3C46066A177}" type="presParOf" srcId="{75058AD3-4C18-48A7-A02B-3022B21459C4}" destId="{35B584C2-BE0F-4181-9EBB-9CADF0EC0237}" srcOrd="0" destOrd="0" presId="urn:microsoft.com/office/officeart/2008/layout/LinedList"/>
    <dgm:cxn modelId="{F9695EFC-A3C4-426B-B6F7-81BBE89D381D}" type="presParOf" srcId="{75058AD3-4C18-48A7-A02B-3022B21459C4}" destId="{10E29688-7E70-425E-BAB9-92980BC6FBC8}" srcOrd="1" destOrd="0" presId="urn:microsoft.com/office/officeart/2008/layout/LinedList"/>
    <dgm:cxn modelId="{ED99C06D-8A00-474C-A331-74CEF8D97965}" type="presParOf" srcId="{A3887D7F-7CB4-4D65-8336-5FC811EDF1D5}" destId="{094AA378-8E3C-4290-B56C-5DBBF88AE432}" srcOrd="2" destOrd="0" presId="urn:microsoft.com/office/officeart/2008/layout/LinedList"/>
    <dgm:cxn modelId="{75AB7DAA-317A-4094-A0F6-1B2611E88B87}" type="presParOf" srcId="{A3887D7F-7CB4-4D65-8336-5FC811EDF1D5}" destId="{BDDDD02C-7CFA-4D11-88A8-735E2503A401}" srcOrd="3" destOrd="0" presId="urn:microsoft.com/office/officeart/2008/layout/LinedList"/>
    <dgm:cxn modelId="{18F251F3-31FC-401B-B05A-E8036CC3A3C9}" type="presParOf" srcId="{BDDDD02C-7CFA-4D11-88A8-735E2503A401}" destId="{B774DF22-2222-4E5C-BE4F-0D62662A6BB2}" srcOrd="0" destOrd="0" presId="urn:microsoft.com/office/officeart/2008/layout/LinedList"/>
    <dgm:cxn modelId="{234F6D1B-44AB-495F-BF86-52403DD5C242}" type="presParOf" srcId="{BDDDD02C-7CFA-4D11-88A8-735E2503A401}" destId="{B75B962E-8234-47B7-B193-FFF8DF2597EE}" srcOrd="1" destOrd="0" presId="urn:microsoft.com/office/officeart/2008/layout/LinedList"/>
    <dgm:cxn modelId="{039D0202-BB0D-482C-AE18-ED21113BE5BD}" type="presParOf" srcId="{A3887D7F-7CB4-4D65-8336-5FC811EDF1D5}" destId="{EB2002E9-9635-41BA-936E-2CA485B99EF7}" srcOrd="4" destOrd="0" presId="urn:microsoft.com/office/officeart/2008/layout/LinedList"/>
    <dgm:cxn modelId="{CC177428-2481-4450-92CF-D7C327325218}" type="presParOf" srcId="{A3887D7F-7CB4-4D65-8336-5FC811EDF1D5}" destId="{E37310E8-5F46-4D0B-B680-CD7FDC67BF18}" srcOrd="5" destOrd="0" presId="urn:microsoft.com/office/officeart/2008/layout/LinedList"/>
    <dgm:cxn modelId="{0E3B6C22-8F12-4900-9D70-37FF6A3CB9B6}" type="presParOf" srcId="{E37310E8-5F46-4D0B-B680-CD7FDC67BF18}" destId="{D16E3F2D-0429-41CE-92B9-52BD3D871B71}" srcOrd="0" destOrd="0" presId="urn:microsoft.com/office/officeart/2008/layout/LinedList"/>
    <dgm:cxn modelId="{A433DB86-5457-417C-B830-7F29B7F3A7A9}" type="presParOf" srcId="{E37310E8-5F46-4D0B-B680-CD7FDC67BF18}" destId="{03A85238-3C14-4FA9-BD76-DB8E3D6D9EA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857A9-0A47-436B-AA17-EEA9EB081D4F}">
      <dsp:nvSpPr>
        <dsp:cNvPr id="0" name=""/>
        <dsp:cNvSpPr/>
      </dsp:nvSpPr>
      <dsp:spPr>
        <a:xfrm>
          <a:off x="0" y="2406"/>
          <a:ext cx="560705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FE3095F-8869-4B46-A9B2-BF08F80FA1E1}">
      <dsp:nvSpPr>
        <dsp:cNvPr id="0" name=""/>
        <dsp:cNvSpPr/>
      </dsp:nvSpPr>
      <dsp:spPr>
        <a:xfrm>
          <a:off x="0" y="2406"/>
          <a:ext cx="5607050" cy="164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As the story moves on and P. Burke’s “life” becomes the animating spirit of Delphi, P. Burke herself becomes completely identified with the flesh-and-blood automaton who gets to live what P. Burke could never have dreamed. </a:t>
          </a:r>
        </a:p>
      </dsp:txBody>
      <dsp:txXfrm>
        <a:off x="0" y="2406"/>
        <a:ext cx="5607050" cy="1640929"/>
      </dsp:txXfrm>
    </dsp:sp>
    <dsp:sp modelId="{2D798FC1-639B-4418-97D0-64878D9F7568}">
      <dsp:nvSpPr>
        <dsp:cNvPr id="0" name=""/>
        <dsp:cNvSpPr/>
      </dsp:nvSpPr>
      <dsp:spPr>
        <a:xfrm>
          <a:off x="0" y="1643335"/>
          <a:ext cx="5607050" cy="0"/>
        </a:xfrm>
        <a:prstGeom prst="line">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13DCC56-DADA-4260-9A15-226276F5A012}">
      <dsp:nvSpPr>
        <dsp:cNvPr id="0" name=""/>
        <dsp:cNvSpPr/>
      </dsp:nvSpPr>
      <dsp:spPr>
        <a:xfrm>
          <a:off x="0" y="1643335"/>
          <a:ext cx="5607050" cy="164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descriptions of P. Burke in this merging of identity shift through the story, from “she’s just a girl, a real live girl with her brain in an unusual place,” to “that insignificant part of Delphi that lives five hundred feet under Carbondale,” to “who remembers that carcass? Certainly not P. Burke, she hasn’t spoken through her own mouth for months.”</a:t>
          </a:r>
        </a:p>
      </dsp:txBody>
      <dsp:txXfrm>
        <a:off x="0" y="1643335"/>
        <a:ext cx="5607050" cy="1640929"/>
      </dsp:txXfrm>
    </dsp:sp>
    <dsp:sp modelId="{F9AA24CE-975B-43C3-B4C7-295271E58567}">
      <dsp:nvSpPr>
        <dsp:cNvPr id="0" name=""/>
        <dsp:cNvSpPr/>
      </dsp:nvSpPr>
      <dsp:spPr>
        <a:xfrm>
          <a:off x="0" y="3284264"/>
          <a:ext cx="5607050" cy="0"/>
        </a:xfrm>
        <a:prstGeom prst="line">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7D75EA3-272D-4E18-8CDE-A697B0CEBD28}">
      <dsp:nvSpPr>
        <dsp:cNvPr id="0" name=""/>
        <dsp:cNvSpPr/>
      </dsp:nvSpPr>
      <dsp:spPr>
        <a:xfrm>
          <a:off x="0" y="3284264"/>
          <a:ext cx="5607050" cy="164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She loses her subjectivity, but she experiences love for the first time.</a:t>
          </a:r>
        </a:p>
      </dsp:txBody>
      <dsp:txXfrm>
        <a:off x="0" y="3284264"/>
        <a:ext cx="5607050" cy="16409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BC5B6-0277-43D1-9566-2C985D824153}">
      <dsp:nvSpPr>
        <dsp:cNvPr id="0" name=""/>
        <dsp:cNvSpPr/>
      </dsp:nvSpPr>
      <dsp:spPr>
        <a:xfrm>
          <a:off x="0" y="1884"/>
          <a:ext cx="658648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B584C2-BE0F-4181-9EBB-9CADF0EC0237}">
      <dsp:nvSpPr>
        <dsp:cNvPr id="0" name=""/>
        <dsp:cNvSpPr/>
      </dsp:nvSpPr>
      <dsp:spPr>
        <a:xfrm>
          <a:off x="0" y="1884"/>
          <a:ext cx="6586489" cy="1285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dirty="0"/>
            <a:t>The narrator consistently refers to P. Burke as “our girl,” repeatedly bringing us back to both the sometimes-painful reality of being gendered “girl,” and the fact that our concepts of “girl” are constructions that we are trained to maintain. </a:t>
          </a:r>
        </a:p>
        <a:p>
          <a:pPr marL="0" lvl="0" indent="0" algn="l" defTabSz="666750">
            <a:lnSpc>
              <a:spcPct val="90000"/>
            </a:lnSpc>
            <a:spcBef>
              <a:spcPct val="0"/>
            </a:spcBef>
            <a:spcAft>
              <a:spcPct val="35000"/>
            </a:spcAft>
            <a:buNone/>
          </a:pPr>
          <a:r>
            <a:rPr lang="en-US" sz="1500" kern="1200" dirty="0"/>
            <a:t>The irony is that Delphi, the so-called perfect girl, is also a pawn, an object used to further the ends of the powerful.</a:t>
          </a:r>
        </a:p>
      </dsp:txBody>
      <dsp:txXfrm>
        <a:off x="0" y="1884"/>
        <a:ext cx="6586489" cy="1285294"/>
      </dsp:txXfrm>
    </dsp:sp>
    <dsp:sp modelId="{094AA378-8E3C-4290-B56C-5DBBF88AE432}">
      <dsp:nvSpPr>
        <dsp:cNvPr id="0" name=""/>
        <dsp:cNvSpPr/>
      </dsp:nvSpPr>
      <dsp:spPr>
        <a:xfrm>
          <a:off x="0" y="1287179"/>
          <a:ext cx="658648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74DF22-2222-4E5C-BE4F-0D62662A6BB2}">
      <dsp:nvSpPr>
        <dsp:cNvPr id="0" name=""/>
        <dsp:cNvSpPr/>
      </dsp:nvSpPr>
      <dsp:spPr>
        <a:xfrm>
          <a:off x="0" y="1287179"/>
          <a:ext cx="6586489" cy="1285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i="1" kern="1200" dirty="0"/>
            <a:t>“Look, P. Burke is about as far as you can get from the concept girl. She’s a female, yes – but for her, sex is a four-letter word spelled P-A-I-N. She isn’t quite a virgin. You don’t want the details.”</a:t>
          </a:r>
          <a:endParaRPr lang="en-US" sz="1500" kern="1200" dirty="0"/>
        </a:p>
      </dsp:txBody>
      <dsp:txXfrm>
        <a:off x="0" y="1287179"/>
        <a:ext cx="6586489" cy="1285294"/>
      </dsp:txXfrm>
    </dsp:sp>
    <dsp:sp modelId="{EB2002E9-9635-41BA-936E-2CA485B99EF7}">
      <dsp:nvSpPr>
        <dsp:cNvPr id="0" name=""/>
        <dsp:cNvSpPr/>
      </dsp:nvSpPr>
      <dsp:spPr>
        <a:xfrm>
          <a:off x="0" y="2572473"/>
          <a:ext cx="658648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6E3F2D-0429-41CE-92B9-52BD3D871B71}">
      <dsp:nvSpPr>
        <dsp:cNvPr id="0" name=""/>
        <dsp:cNvSpPr/>
      </dsp:nvSpPr>
      <dsp:spPr>
        <a:xfrm>
          <a:off x="0" y="2572473"/>
          <a:ext cx="6586489" cy="1285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i="1" kern="1200" dirty="0"/>
            <a:t>“The training … is exactly what you’d call a charm course. How to walk, sit, eat, speak, blow her nose, how to stumble, to urinate, to hiccup – DELICIOUSLY. How to make each nose-blow or shrug delightfully, subtly different from any ever spooled before. As the man said it’s hard work.”</a:t>
          </a:r>
        </a:p>
        <a:p>
          <a:pPr marL="0" lvl="0" indent="0" algn="l" defTabSz="800100">
            <a:lnSpc>
              <a:spcPct val="90000"/>
            </a:lnSpc>
            <a:spcBef>
              <a:spcPct val="0"/>
            </a:spcBef>
            <a:spcAft>
              <a:spcPct val="35000"/>
            </a:spcAft>
            <a:buNone/>
          </a:pPr>
          <a:endParaRPr lang="en-US" sz="900" i="1" kern="1200" dirty="0"/>
        </a:p>
        <a:p>
          <a:pPr marL="0" lvl="0" indent="0" algn="l" defTabSz="800100">
            <a:lnSpc>
              <a:spcPct val="90000"/>
            </a:lnSpc>
            <a:spcBef>
              <a:spcPct val="0"/>
            </a:spcBef>
            <a:spcAft>
              <a:spcPct val="35000"/>
            </a:spcAft>
            <a:buNone/>
          </a:pPr>
          <a:r>
            <a:rPr lang="en-US" sz="900" i="1" kern="1200" dirty="0"/>
            <a:t>Image opposite: Jean Harlow, 1930s movie star mentioned in the story</a:t>
          </a:r>
          <a:endParaRPr lang="en-US" sz="900" kern="1200" dirty="0"/>
        </a:p>
      </dsp:txBody>
      <dsp:txXfrm>
        <a:off x="0" y="2572473"/>
        <a:ext cx="6586489" cy="12852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A7C713C-FB71-4B4C-BE1B-42AFF4B804DE}"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39801604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C713C-FB71-4B4C-BE1B-42AFF4B804D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3649145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7C713C-FB71-4B4C-BE1B-42AFF4B804DE}"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287714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7C713C-FB71-4B4C-BE1B-42AFF4B804DE}"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232272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A7C713C-FB71-4B4C-BE1B-42AFF4B804DE}"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15176888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A7C713C-FB71-4B4C-BE1B-42AFF4B804DE}" type="datetimeFigureOut">
              <a:rPr lang="en-US" smtClean="0"/>
              <a:t>4/18/2020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93635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A7C713C-FB71-4B4C-BE1B-42AFF4B804DE}"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68B4C-7D12-41C8-9547-E61AF088037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3485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7C713C-FB71-4B4C-BE1B-42AFF4B804DE}"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124558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C713C-FB71-4B4C-BE1B-42AFF4B804DE}"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390152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A7C713C-FB71-4B4C-BE1B-42AFF4B804DE}" type="datetimeFigureOut">
              <a:rPr lang="en-US" smtClean="0"/>
              <a:t>4/18/2020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213018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A7C713C-FB71-4B4C-BE1B-42AFF4B804DE}" type="datetimeFigureOut">
              <a:rPr lang="en-US" smtClean="0"/>
              <a:t>4/18/2020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CC68B4C-7D12-41C8-9547-E61AF088037F}" type="slidenum">
              <a:rPr lang="en-US" smtClean="0"/>
              <a:t>‹#›</a:t>
            </a:fld>
            <a:endParaRPr lang="en-US"/>
          </a:p>
        </p:txBody>
      </p:sp>
    </p:spTree>
    <p:extLst>
      <p:ext uri="{BB962C8B-B14F-4D97-AF65-F5344CB8AC3E}">
        <p14:creationId xmlns:p14="http://schemas.microsoft.com/office/powerpoint/2010/main" val="3953152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A7C713C-FB71-4B4C-BE1B-42AFF4B804DE}" type="datetimeFigureOut">
              <a:rPr lang="en-US" smtClean="0"/>
              <a:t>4/18/2020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CC68B4C-7D12-41C8-9547-E61AF088037F}" type="slidenum">
              <a:rPr lang="en-US" smtClean="0"/>
              <a:t>‹#›</a:t>
            </a:fld>
            <a:endParaRPr lang="en-US"/>
          </a:p>
        </p:txBody>
      </p:sp>
    </p:spTree>
    <p:extLst>
      <p:ext uri="{BB962C8B-B14F-4D97-AF65-F5344CB8AC3E}">
        <p14:creationId xmlns:p14="http://schemas.microsoft.com/office/powerpoint/2010/main" val="3437808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6559C3B-4123-42FA-BAF9-A4788DCE40E5}"/>
              </a:ext>
            </a:extLst>
          </p:cNvPr>
          <p:cNvSpPr>
            <a:spLocks noGrp="1"/>
          </p:cNvSpPr>
          <p:nvPr>
            <p:ph type="subTitle" idx="1"/>
          </p:nvPr>
        </p:nvSpPr>
        <p:spPr>
          <a:xfrm>
            <a:off x="1262729" y="5499895"/>
            <a:ext cx="9638443" cy="484633"/>
          </a:xfrm>
        </p:spPr>
        <p:txBody>
          <a:bodyPr>
            <a:normAutofit/>
          </a:bodyPr>
          <a:lstStyle/>
          <a:p>
            <a:r>
              <a:rPr lang="en-US"/>
              <a:t>Embodied/disembodied connections</a:t>
            </a:r>
          </a:p>
        </p:txBody>
      </p:sp>
      <p:sp>
        <p:nvSpPr>
          <p:cNvPr id="8"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FAC04D-7CB2-4AF6-B175-67E030A18144}"/>
              </a:ext>
            </a:extLst>
          </p:cNvPr>
          <p:cNvSpPr>
            <a:spLocks noGrp="1"/>
          </p:cNvSpPr>
          <p:nvPr>
            <p:ph type="ctrTitle"/>
          </p:nvPr>
        </p:nvSpPr>
        <p:spPr>
          <a:xfrm>
            <a:off x="1262729" y="1289303"/>
            <a:ext cx="9638443" cy="3339303"/>
          </a:xfrm>
          <a:ln>
            <a:noFill/>
          </a:ln>
        </p:spPr>
        <p:txBody>
          <a:bodyPr>
            <a:normAutofit/>
          </a:bodyPr>
          <a:lstStyle/>
          <a:p>
            <a:r>
              <a:rPr lang="en-US" sz="5000"/>
              <a:t>The Girl Who was Plugged In</a:t>
            </a:r>
          </a:p>
        </p:txBody>
      </p:sp>
    </p:spTree>
    <p:extLst>
      <p:ext uri="{BB962C8B-B14F-4D97-AF65-F5344CB8AC3E}">
        <p14:creationId xmlns:p14="http://schemas.microsoft.com/office/powerpoint/2010/main" val="1743261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966A4D4-049A-4389-B407-0E7091A0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60F209-96A1-4D71-BD58-0885966CB228}"/>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US"/>
              <a:t>Consider this (for discussion)</a:t>
            </a:r>
          </a:p>
        </p:txBody>
      </p:sp>
      <p:sp>
        <p:nvSpPr>
          <p:cNvPr id="3" name="Content Placeholder 2">
            <a:extLst>
              <a:ext uri="{FF2B5EF4-FFF2-40B4-BE49-F238E27FC236}">
                <a16:creationId xmlns:a16="http://schemas.microsoft.com/office/drawing/2014/main" id="{8CE832ED-AEF9-48B9-A853-23010298C4F0}"/>
              </a:ext>
            </a:extLst>
          </p:cNvPr>
          <p:cNvSpPr>
            <a:spLocks noGrp="1"/>
          </p:cNvSpPr>
          <p:nvPr>
            <p:ph idx="1"/>
          </p:nvPr>
        </p:nvSpPr>
        <p:spPr>
          <a:xfrm>
            <a:off x="804672" y="2858703"/>
            <a:ext cx="4475892" cy="3042547"/>
          </a:xfrm>
        </p:spPr>
        <p:txBody>
          <a:bodyPr>
            <a:normAutofit/>
          </a:bodyPr>
          <a:lstStyle/>
          <a:p>
            <a:pPr marL="0" indent="0">
              <a:lnSpc>
                <a:spcPct val="90000"/>
              </a:lnSpc>
              <a:buNone/>
            </a:pPr>
            <a:r>
              <a:rPr lang="en-US" sz="1400" i="1">
                <a:solidFill>
                  <a:srgbClr val="FFFFFF"/>
                </a:solidFill>
              </a:rPr>
              <a:t>Humanity is always already a construction, ‘disassembled and reassembled,’ like Haraway's cyborg, from the parts at hand-most crucially, from the other beings in our worlds with their own partial and fractured identities (Haraway 163). This concept of the human takes account of its embedded nature, not only in the body, but also in the social sphere, and is sensitive to the reality that ‘technology cannot replace the personal bonds that tie humans to humans, humans to animals, and humans to their own senses (Hayles 278). In such a crucible of intermeshed social performances, identities are formed and reformed and we never simply are, but are always in the process of becoming human. </a:t>
            </a:r>
            <a:r>
              <a:rPr lang="en-US" sz="1400">
                <a:solidFill>
                  <a:srgbClr val="FFFFFF"/>
                </a:solidFill>
              </a:rPr>
              <a:t>(101)</a:t>
            </a:r>
          </a:p>
          <a:p>
            <a:pPr marL="0" indent="0">
              <a:lnSpc>
                <a:spcPct val="90000"/>
              </a:lnSpc>
              <a:buNone/>
            </a:pPr>
            <a:r>
              <a:rPr lang="en-US" sz="1400">
                <a:solidFill>
                  <a:srgbClr val="FFFFFF"/>
                </a:solidFill>
              </a:rPr>
              <a:t>“Trying to Plug In: Posthuman Cyborgs and the Search for Connection” by Melissa Colleen Stevenson </a:t>
            </a:r>
          </a:p>
        </p:txBody>
      </p:sp>
      <p:sp>
        <p:nvSpPr>
          <p:cNvPr id="12" name="Rectangle 11">
            <a:extLst>
              <a:ext uri="{FF2B5EF4-FFF2-40B4-BE49-F238E27FC236}">
                <a16:creationId xmlns:a16="http://schemas.microsoft.com/office/drawing/2014/main" id="{B5899359-8523-4D4D-B568-3FDFAF982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E9C9585-DA89-4D7E-BCDF-576461A1A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book&#10;&#10;Description automatically generated">
            <a:extLst>
              <a:ext uri="{FF2B5EF4-FFF2-40B4-BE49-F238E27FC236}">
                <a16:creationId xmlns:a16="http://schemas.microsoft.com/office/drawing/2014/main" id="{FAA5BE77-B09A-4325-AE9B-94DAEACD781C}"/>
              </a:ext>
            </a:extLst>
          </p:cNvPr>
          <p:cNvPicPr>
            <a:picLocks noChangeAspect="1"/>
          </p:cNvPicPr>
          <p:nvPr/>
        </p:nvPicPr>
        <p:blipFill rotWithShape="1">
          <a:blip r:embed="rId2">
            <a:extLst>
              <a:ext uri="{28A0092B-C50C-407E-A947-70E740481C1C}">
                <a14:useLocalDpi xmlns:a14="http://schemas.microsoft.com/office/drawing/2010/main" val="0"/>
              </a:ext>
            </a:extLst>
          </a:blip>
          <a:srcRect l="2451" r="4" b="5"/>
          <a:stretch/>
        </p:blipFill>
        <p:spPr>
          <a:xfrm>
            <a:off x="7691894" y="970949"/>
            <a:ext cx="2905164" cy="4599432"/>
          </a:xfrm>
          <a:prstGeom prst="rect">
            <a:avLst/>
          </a:prstGeom>
        </p:spPr>
      </p:pic>
    </p:spTree>
    <p:extLst>
      <p:ext uri="{BB962C8B-B14F-4D97-AF65-F5344CB8AC3E}">
        <p14:creationId xmlns:p14="http://schemas.microsoft.com/office/powerpoint/2010/main" val="205256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BF1EF-08F5-4636-90FB-15B649938339}"/>
              </a:ext>
            </a:extLst>
          </p:cNvPr>
          <p:cNvSpPr>
            <a:spLocks noGrp="1"/>
          </p:cNvSpPr>
          <p:nvPr>
            <p:ph type="title"/>
          </p:nvPr>
        </p:nvSpPr>
        <p:spPr>
          <a:xfrm>
            <a:off x="643467" y="321734"/>
            <a:ext cx="10905066" cy="1135737"/>
          </a:xfrm>
        </p:spPr>
        <p:txBody>
          <a:bodyPr>
            <a:normAutofit/>
          </a:bodyPr>
          <a:lstStyle/>
          <a:p>
            <a:r>
              <a:rPr lang="en-US" sz="3600"/>
              <a:t>For discussion (cont’d)</a:t>
            </a:r>
          </a:p>
        </p:txBody>
      </p:sp>
      <p:sp>
        <p:nvSpPr>
          <p:cNvPr id="3" name="Content Placeholder 2">
            <a:extLst>
              <a:ext uri="{FF2B5EF4-FFF2-40B4-BE49-F238E27FC236}">
                <a16:creationId xmlns:a16="http://schemas.microsoft.com/office/drawing/2014/main" id="{24E78A4C-9142-4CAF-ABAA-954A435844FB}"/>
              </a:ext>
            </a:extLst>
          </p:cNvPr>
          <p:cNvSpPr>
            <a:spLocks noGrp="1"/>
          </p:cNvSpPr>
          <p:nvPr>
            <p:ph idx="1"/>
          </p:nvPr>
        </p:nvSpPr>
        <p:spPr>
          <a:xfrm>
            <a:off x="643468" y="1782981"/>
            <a:ext cx="6842935" cy="4393982"/>
          </a:xfrm>
        </p:spPr>
        <p:txBody>
          <a:bodyPr>
            <a:normAutofit lnSpcReduction="10000"/>
          </a:bodyPr>
          <a:lstStyle/>
          <a:p>
            <a:pPr marL="0" indent="0">
              <a:buNone/>
            </a:pPr>
            <a:r>
              <a:rPr lang="en-US" sz="1900" i="1"/>
              <a:t>Humanity, much like gender, is a doing, not a being. It is a performance that must be repeatedly enacted and received. Haraway refers to writers of science fiction as "theorists for cyborgs" (173). As theorists for cyborg identity, both C.L. Moore and James Tiptree, Jr. show that it is not enough simply to escape our old bodies nor to cast off our prescribed gender identities. Cyborg identity cannot simply be about escape or "bodiless exaltation"; it must also be concerned with the bonds that tie individuals to one another and the necessary connections that define aligned networks and communities. Autonomy for the cyborg is both impossible and insufficient. In our flight from the constrictions of autonomous liberal subjectivity, it is very important, even crucial, that we do not go alone. In seeking to "plug in" to as yet untapped power and potential, we cannot forget the importance of connection. </a:t>
            </a:r>
          </a:p>
          <a:p>
            <a:pPr marL="0" indent="0">
              <a:buNone/>
            </a:pPr>
            <a:r>
              <a:rPr lang="en-US" sz="1900"/>
              <a:t>“Trying to Plug In: Posthuman Cyborgs and the Search for Connection” by Melissa Colleen Stevenson </a:t>
            </a:r>
          </a:p>
          <a:p>
            <a:pPr marL="0" indent="0">
              <a:buNone/>
            </a:pPr>
            <a:endParaRPr lang="en-US" sz="1900"/>
          </a:p>
        </p:txBody>
      </p:sp>
      <p:pic>
        <p:nvPicPr>
          <p:cNvPr id="7" name="Picture 6" descr="A picture containing drawing&#10;&#10;Description automatically generated">
            <a:extLst>
              <a:ext uri="{FF2B5EF4-FFF2-40B4-BE49-F238E27FC236}">
                <a16:creationId xmlns:a16="http://schemas.microsoft.com/office/drawing/2014/main" id="{0BC0868B-CE7E-402E-A3A3-F880400418A3}"/>
              </a:ext>
            </a:extLst>
          </p:cNvPr>
          <p:cNvPicPr>
            <a:picLocks noChangeAspect="1"/>
          </p:cNvPicPr>
          <p:nvPr/>
        </p:nvPicPr>
        <p:blipFill rotWithShape="1">
          <a:blip r:embed="rId2">
            <a:extLst>
              <a:ext uri="{28A0092B-C50C-407E-A947-70E740481C1C}">
                <a14:useLocalDpi xmlns:a14="http://schemas.microsoft.com/office/drawing/2010/main" val="0"/>
              </a:ext>
            </a:extLst>
          </a:blip>
          <a:srcRect l="29748" r="29742" b="1"/>
          <a:stretch/>
        </p:blipFill>
        <p:spPr>
          <a:xfrm>
            <a:off x="8129870" y="2236816"/>
            <a:ext cx="3486312" cy="3486312"/>
          </a:xfrm>
          <a:custGeom>
            <a:avLst/>
            <a:gdLst/>
            <a:ahLst/>
            <a:cxnLst/>
            <a:rect l="l" t="t" r="r" b="b"/>
            <a:pathLst>
              <a:path w="4291285" h="4291285">
                <a:moveTo>
                  <a:pt x="2145643" y="0"/>
                </a:moveTo>
                <a:lnTo>
                  <a:pt x="4291285" y="2145643"/>
                </a:lnTo>
                <a:lnTo>
                  <a:pt x="2145643" y="4291285"/>
                </a:lnTo>
                <a:lnTo>
                  <a:pt x="0" y="2145643"/>
                </a:lnTo>
                <a:close/>
              </a:path>
            </a:pathLst>
          </a:custGeom>
        </p:spPr>
      </p:pic>
    </p:spTree>
    <p:extLst>
      <p:ext uri="{BB962C8B-B14F-4D97-AF65-F5344CB8AC3E}">
        <p14:creationId xmlns:p14="http://schemas.microsoft.com/office/powerpoint/2010/main" val="2130672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6CD231-8C96-4C18-9A02-EB7A602D23CE}"/>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US">
                <a:solidFill>
                  <a:schemeClr val="tx1"/>
                </a:solidFill>
              </a:rPr>
              <a:t>Questions for further thought</a:t>
            </a:r>
          </a:p>
        </p:txBody>
      </p:sp>
      <p:sp>
        <p:nvSpPr>
          <p:cNvPr id="3" name="Content Placeholder 2">
            <a:extLst>
              <a:ext uri="{FF2B5EF4-FFF2-40B4-BE49-F238E27FC236}">
                <a16:creationId xmlns:a16="http://schemas.microsoft.com/office/drawing/2014/main" id="{47298089-2F4C-4652-8F19-21B66D35A653}"/>
              </a:ext>
            </a:extLst>
          </p:cNvPr>
          <p:cNvSpPr>
            <a:spLocks noGrp="1"/>
          </p:cNvSpPr>
          <p:nvPr>
            <p:ph idx="1"/>
          </p:nvPr>
        </p:nvSpPr>
        <p:spPr>
          <a:xfrm>
            <a:off x="2231136" y="2638044"/>
            <a:ext cx="7729728" cy="3101983"/>
          </a:xfrm>
        </p:spPr>
        <p:txBody>
          <a:bodyPr>
            <a:normAutofit/>
          </a:bodyPr>
          <a:lstStyle/>
          <a:p>
            <a:pPr marL="0" indent="0">
              <a:lnSpc>
                <a:spcPct val="90000"/>
              </a:lnSpc>
              <a:buNone/>
            </a:pPr>
            <a:endParaRPr lang="en-US" sz="1500"/>
          </a:p>
          <a:p>
            <a:pPr marL="0" indent="0">
              <a:lnSpc>
                <a:spcPct val="90000"/>
              </a:lnSpc>
              <a:buNone/>
            </a:pPr>
            <a:r>
              <a:rPr lang="en-US" sz="1500"/>
              <a:t>What does this story suggest about the political realities of a posthuman future?  (Who will benefit? Who will be left out? Who will be used and thrown away?  To what ends?)</a:t>
            </a:r>
          </a:p>
          <a:p>
            <a:pPr>
              <a:lnSpc>
                <a:spcPct val="90000"/>
              </a:lnSpc>
              <a:buFont typeface="Wingdings" panose="05000000000000000000" pitchFamily="2" charset="2"/>
              <a:buChar char="Ø"/>
            </a:pPr>
            <a:r>
              <a:rPr lang="en-US" sz="1500"/>
              <a:t>Does the future of humanity depend upon the relationship of technology to commerce?</a:t>
            </a:r>
          </a:p>
          <a:p>
            <a:pPr marL="0" indent="0">
              <a:lnSpc>
                <a:spcPct val="90000"/>
              </a:lnSpc>
              <a:buNone/>
            </a:pPr>
            <a:endParaRPr lang="en-US" sz="1500"/>
          </a:p>
          <a:p>
            <a:pPr marL="0" indent="0">
              <a:lnSpc>
                <a:spcPct val="90000"/>
              </a:lnSpc>
              <a:buNone/>
            </a:pPr>
            <a:r>
              <a:rPr lang="en-US" sz="1500"/>
              <a:t>Compare P. Burke to Frankenstein’s creature.  What do they have in common?</a:t>
            </a:r>
          </a:p>
          <a:p>
            <a:pPr marL="0" indent="0">
              <a:lnSpc>
                <a:spcPct val="90000"/>
              </a:lnSpc>
              <a:buNone/>
            </a:pPr>
            <a:endParaRPr lang="en-US" sz="1500"/>
          </a:p>
          <a:p>
            <a:pPr marL="0" indent="0">
              <a:lnSpc>
                <a:spcPct val="90000"/>
              </a:lnSpc>
              <a:buNone/>
            </a:pPr>
            <a:r>
              <a:rPr lang="en-US" sz="1500"/>
              <a:t>Compare Tiptree’s satiric tone and vision to Haraway’s ironic epistemology in the Manifesto.  What is suggested by the story’s use of irony?</a:t>
            </a:r>
          </a:p>
          <a:p>
            <a:pPr marL="0" indent="0">
              <a:lnSpc>
                <a:spcPct val="90000"/>
              </a:lnSpc>
              <a:buNone/>
            </a:pPr>
            <a:endParaRPr lang="en-US" sz="1500"/>
          </a:p>
          <a:p>
            <a:pPr marL="0" indent="0">
              <a:lnSpc>
                <a:spcPct val="90000"/>
              </a:lnSpc>
              <a:buNone/>
            </a:pPr>
            <a:endParaRPr lang="en-US" sz="1500"/>
          </a:p>
          <a:p>
            <a:pPr marL="0" indent="0">
              <a:lnSpc>
                <a:spcPct val="90000"/>
              </a:lnSpc>
              <a:buNone/>
            </a:pPr>
            <a:endParaRPr lang="en-US" sz="1500"/>
          </a:p>
        </p:txBody>
      </p:sp>
    </p:spTree>
    <p:extLst>
      <p:ext uri="{BB962C8B-B14F-4D97-AF65-F5344CB8AC3E}">
        <p14:creationId xmlns:p14="http://schemas.microsoft.com/office/powerpoint/2010/main" val="9434838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sitting at a table&#10;&#10;Description automatically generated">
            <a:extLst>
              <a:ext uri="{FF2B5EF4-FFF2-40B4-BE49-F238E27FC236}">
                <a16:creationId xmlns:a16="http://schemas.microsoft.com/office/drawing/2014/main" id="{F4BB3825-FE15-483F-A70B-DD2A52EB221D}"/>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r="1" b="21357"/>
          <a:stretch/>
        </p:blipFill>
        <p:spPr>
          <a:xfrm>
            <a:off x="-4243" y="10"/>
            <a:ext cx="12196243" cy="6857990"/>
          </a:xfrm>
          <a:prstGeom prst="rect">
            <a:avLst/>
          </a:prstGeom>
        </p:spPr>
      </p:pic>
      <p:sp>
        <p:nvSpPr>
          <p:cNvPr id="2" name="Title 1">
            <a:extLst>
              <a:ext uri="{FF2B5EF4-FFF2-40B4-BE49-F238E27FC236}">
                <a16:creationId xmlns:a16="http://schemas.microsoft.com/office/drawing/2014/main" id="{E556D1A2-079F-4A39-A225-C635C0BC6C6D}"/>
              </a:ext>
            </a:extLst>
          </p:cNvPr>
          <p:cNvSpPr>
            <a:spLocks noGrp="1"/>
          </p:cNvSpPr>
          <p:nvPr>
            <p:ph type="title"/>
          </p:nvPr>
        </p:nvSpPr>
        <p:spPr>
          <a:xfrm>
            <a:off x="643467" y="321734"/>
            <a:ext cx="10905066" cy="1135737"/>
          </a:xfrm>
        </p:spPr>
        <p:txBody>
          <a:bodyPr>
            <a:normAutofit fontScale="90000"/>
          </a:bodyPr>
          <a:lstStyle/>
          <a:p>
            <a:r>
              <a:rPr lang="en-US" sz="3600"/>
              <a:t>James Tiptree Jr., aka Alice Bradley Sheldon (1915-1987)</a:t>
            </a:r>
          </a:p>
        </p:txBody>
      </p:sp>
      <p:sp>
        <p:nvSpPr>
          <p:cNvPr id="3" name="Content Placeholder 2">
            <a:extLst>
              <a:ext uri="{FF2B5EF4-FFF2-40B4-BE49-F238E27FC236}">
                <a16:creationId xmlns:a16="http://schemas.microsoft.com/office/drawing/2014/main" id="{173068DE-E44C-42A8-B220-68071F8EF8BF}"/>
              </a:ext>
            </a:extLst>
          </p:cNvPr>
          <p:cNvSpPr>
            <a:spLocks noGrp="1"/>
          </p:cNvSpPr>
          <p:nvPr>
            <p:ph idx="1"/>
          </p:nvPr>
        </p:nvSpPr>
        <p:spPr>
          <a:xfrm>
            <a:off x="643467" y="1782981"/>
            <a:ext cx="10905066" cy="4393982"/>
          </a:xfrm>
        </p:spPr>
        <p:txBody>
          <a:bodyPr>
            <a:normAutofit/>
          </a:bodyPr>
          <a:lstStyle/>
          <a:p>
            <a:pPr marL="0" indent="0">
              <a:buNone/>
            </a:pPr>
            <a:r>
              <a:rPr lang="en-US" sz="2000"/>
              <a:t>From </a:t>
            </a:r>
            <a:r>
              <a:rPr lang="en-US" sz="2000" i="1"/>
              <a:t>Science Fiction and its Contexts</a:t>
            </a:r>
            <a:r>
              <a:rPr lang="en-US" sz="2000"/>
              <a:t>, edited by Heather Masri:</a:t>
            </a:r>
          </a:p>
          <a:p>
            <a:pPr marL="0" indent="0">
              <a:buNone/>
            </a:pPr>
            <a:endParaRPr lang="en-US" sz="2000"/>
          </a:p>
          <a:p>
            <a:pPr marL="0" indent="0">
              <a:buNone/>
            </a:pPr>
            <a:r>
              <a:rPr lang="en-US" sz="2000" i="1"/>
              <a:t>Now often labeled a feminist writer, until the woman behind the pseudonym was revealed in 1977 “he” was alternately heralded as a distinctively masculine writer and condemned as a male chauvinist pig.  Deliberately provocative and disturbing, at times even brutal, Tiptree is a satirist whose unflinching examination of cruelty and exploitation is tempered by humor and a keen sensitivity to the realities of loneliness and suffering. </a:t>
            </a:r>
            <a:r>
              <a:rPr lang="en-US" sz="2000"/>
              <a:t>(342)</a:t>
            </a:r>
          </a:p>
        </p:txBody>
      </p:sp>
    </p:spTree>
    <p:extLst>
      <p:ext uri="{BB962C8B-B14F-4D97-AF65-F5344CB8AC3E}">
        <p14:creationId xmlns:p14="http://schemas.microsoft.com/office/powerpoint/2010/main" val="191499516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black and white photo of a person&#10;&#10;Description automatically generated">
            <a:extLst>
              <a:ext uri="{FF2B5EF4-FFF2-40B4-BE49-F238E27FC236}">
                <a16:creationId xmlns:a16="http://schemas.microsoft.com/office/drawing/2014/main" id="{E869E55B-4575-41D3-92B8-7479A9D6F27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r="1" b="9307"/>
          <a:stretch/>
        </p:blipFill>
        <p:spPr>
          <a:xfrm>
            <a:off x="-4243" y="10"/>
            <a:ext cx="12196243" cy="6857990"/>
          </a:xfrm>
          <a:prstGeom prst="rect">
            <a:avLst/>
          </a:prstGeom>
        </p:spPr>
      </p:pic>
      <p:sp>
        <p:nvSpPr>
          <p:cNvPr id="2" name="Title 1">
            <a:extLst>
              <a:ext uri="{FF2B5EF4-FFF2-40B4-BE49-F238E27FC236}">
                <a16:creationId xmlns:a16="http://schemas.microsoft.com/office/drawing/2014/main" id="{A14DD9B8-A014-4596-9A0C-217B50C0BF7F}"/>
              </a:ext>
            </a:extLst>
          </p:cNvPr>
          <p:cNvSpPr>
            <a:spLocks noGrp="1"/>
          </p:cNvSpPr>
          <p:nvPr>
            <p:ph type="title"/>
          </p:nvPr>
        </p:nvSpPr>
        <p:spPr>
          <a:xfrm>
            <a:off x="643467" y="321734"/>
            <a:ext cx="10905066" cy="1135737"/>
          </a:xfrm>
        </p:spPr>
        <p:txBody>
          <a:bodyPr>
            <a:normAutofit/>
          </a:bodyPr>
          <a:lstStyle/>
          <a:p>
            <a:r>
              <a:rPr lang="en-US" sz="3600"/>
              <a:t>Cont’d …</a:t>
            </a:r>
          </a:p>
        </p:txBody>
      </p:sp>
      <p:sp>
        <p:nvSpPr>
          <p:cNvPr id="3" name="Content Placeholder 2">
            <a:extLst>
              <a:ext uri="{FF2B5EF4-FFF2-40B4-BE49-F238E27FC236}">
                <a16:creationId xmlns:a16="http://schemas.microsoft.com/office/drawing/2014/main" id="{62EB8C75-A031-47C1-BBB8-9B80B271123A}"/>
              </a:ext>
            </a:extLst>
          </p:cNvPr>
          <p:cNvSpPr>
            <a:spLocks noGrp="1"/>
          </p:cNvSpPr>
          <p:nvPr>
            <p:ph idx="1"/>
          </p:nvPr>
        </p:nvSpPr>
        <p:spPr>
          <a:xfrm>
            <a:off x="643467" y="1782981"/>
            <a:ext cx="10905066" cy="4393982"/>
          </a:xfrm>
        </p:spPr>
        <p:txBody>
          <a:bodyPr>
            <a:normAutofit/>
          </a:bodyPr>
          <a:lstStyle/>
          <a:p>
            <a:pPr marL="0" indent="0">
              <a:buNone/>
            </a:pPr>
            <a:r>
              <a:rPr lang="en-US" sz="2000" i="1"/>
              <a:t>The daughter of Chicago socialites and explorers, Alice Bradley traveled extensively in Africa as a child and studied art as a young woman. She met her second husband, Huntington Sheldon, while working for U.S. Army Intelligence during World War II, and later joined the C.I.A. In 1967, she earned a doctorate in experimental psychology. It was only at the age of 51 that she began writing science fiction as James Tiptree Jr., but she soon received widespread recognition as one of the most exciting new voices in the field.  In 1987, Alice Sheldon shot her invalid husband and then took her own life</a:t>
            </a:r>
            <a:r>
              <a:rPr lang="en-US" sz="2000"/>
              <a:t>. (343)</a:t>
            </a:r>
          </a:p>
        </p:txBody>
      </p:sp>
    </p:spTree>
    <p:extLst>
      <p:ext uri="{BB962C8B-B14F-4D97-AF65-F5344CB8AC3E}">
        <p14:creationId xmlns:p14="http://schemas.microsoft.com/office/powerpoint/2010/main" val="4752630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90971-5B98-4215-88DB-C8E9E47C1AC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Future world: appearance and reality</a:t>
            </a:r>
          </a:p>
        </p:txBody>
      </p:sp>
      <p:sp>
        <p:nvSpPr>
          <p:cNvPr id="3" name="Content Placeholder 2">
            <a:extLst>
              <a:ext uri="{FF2B5EF4-FFF2-40B4-BE49-F238E27FC236}">
                <a16:creationId xmlns:a16="http://schemas.microsoft.com/office/drawing/2014/main" id="{3DC0F67B-3413-47D4-978C-2CCF9114C8B9}"/>
              </a:ext>
            </a:extLst>
          </p:cNvPr>
          <p:cNvSpPr>
            <a:spLocks noGrp="1"/>
          </p:cNvSpPr>
          <p:nvPr>
            <p:ph idx="1"/>
          </p:nvPr>
        </p:nvSpPr>
        <p:spPr>
          <a:xfrm>
            <a:off x="5591695" y="1402080"/>
            <a:ext cx="5320696" cy="4053840"/>
          </a:xfrm>
        </p:spPr>
        <p:txBody>
          <a:bodyPr anchor="ctr">
            <a:normAutofit/>
          </a:bodyPr>
          <a:lstStyle/>
          <a:p>
            <a:pPr marL="0" indent="0">
              <a:buNone/>
            </a:pPr>
            <a:r>
              <a:rPr lang="en-US"/>
              <a:t>Written in 1973, “The Girl Who was Plugged In” seems prescient in its depiction of the media landscape of the future, a world of glossy artificiality and ubiquitous marketing posing as life and entertainment. “Delphi” is ostensibly the personification of this artificial life – a construct of idealized femininity, with muted feeling and empty of intelligence or will.</a:t>
            </a:r>
          </a:p>
          <a:p>
            <a:pPr marL="0" indent="0">
              <a:buNone/>
            </a:pPr>
            <a:endParaRPr lang="en-US"/>
          </a:p>
          <a:p>
            <a:pPr marL="0" indent="0">
              <a:buNone/>
            </a:pPr>
            <a:r>
              <a:rPr lang="en-US"/>
              <a:t>P. Burke and her underground existence are the dirty secret of this world – imperfection, emotion – the suffering of embodied life and the injustice of those whose bodies and lives don’t fit the constructed ideal.</a:t>
            </a:r>
          </a:p>
        </p:txBody>
      </p:sp>
    </p:spTree>
    <p:extLst>
      <p:ext uri="{BB962C8B-B14F-4D97-AF65-F5344CB8AC3E}">
        <p14:creationId xmlns:p14="http://schemas.microsoft.com/office/powerpoint/2010/main" val="87120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49513C-E6E6-406A-9464-54CCEB4414B6}"/>
              </a:ext>
            </a:extLst>
          </p:cNvPr>
          <p:cNvSpPr>
            <a:spLocks noGrp="1"/>
          </p:cNvSpPr>
          <p:nvPr>
            <p:ph idx="1"/>
          </p:nvPr>
        </p:nvSpPr>
        <p:spPr>
          <a:xfrm>
            <a:off x="1316984" y="1283546"/>
            <a:ext cx="5715917" cy="3914063"/>
          </a:xfrm>
        </p:spPr>
        <p:txBody>
          <a:bodyPr anchor="ctr">
            <a:normAutofit/>
          </a:bodyPr>
          <a:lstStyle/>
          <a:p>
            <a:pPr marL="0" indent="0">
              <a:buNone/>
            </a:pPr>
            <a:r>
              <a:rPr lang="en-US">
                <a:solidFill>
                  <a:srgbClr val="404040"/>
                </a:solidFill>
              </a:rPr>
              <a:t>Like Ursula K. LeGuin’s story “The Ones Who Walk Away From Omelas” in which a utopian society’s ideal life depends on the suffering of one child locked in a cellar, Tiptree’s story shows us how the slick, reflective surfaces of a technological society (in which we enjoy seeing our idealized selves and long to become perfected) depend on the labor and suffering of the invisible, unseen, marginalized members who make that society run.</a:t>
            </a:r>
          </a:p>
          <a:p>
            <a:pPr marL="0" indent="0">
              <a:buNone/>
            </a:pPr>
            <a:endParaRPr lang="en-US">
              <a:solidFill>
                <a:srgbClr val="404040"/>
              </a:solidFill>
            </a:endParaRPr>
          </a:p>
          <a:p>
            <a:pPr marL="0" indent="0">
              <a:buNone/>
            </a:pPr>
            <a:endParaRPr lang="en-US">
              <a:solidFill>
                <a:srgbClr val="404040"/>
              </a:solidFill>
            </a:endParaRPr>
          </a:p>
        </p:txBody>
      </p:sp>
      <p:sp>
        <p:nvSpPr>
          <p:cNvPr id="18"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F60605-857D-4361-A5D1-6F3052A3A641}"/>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600">
                <a:solidFill>
                  <a:srgbClr val="FFFFFF"/>
                </a:solidFill>
              </a:rPr>
              <a:t>Perfection and sacrifice</a:t>
            </a:r>
          </a:p>
        </p:txBody>
      </p:sp>
    </p:spTree>
    <p:extLst>
      <p:ext uri="{BB962C8B-B14F-4D97-AF65-F5344CB8AC3E}">
        <p14:creationId xmlns:p14="http://schemas.microsoft.com/office/powerpoint/2010/main" val="43102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7BFFE-9E64-45AF-A316-57151FE036AF}"/>
              </a:ext>
            </a:extLst>
          </p:cNvPr>
          <p:cNvSpPr>
            <a:spLocks noGrp="1"/>
          </p:cNvSpPr>
          <p:nvPr>
            <p:ph type="title"/>
          </p:nvPr>
        </p:nvSpPr>
        <p:spPr>
          <a:solidFill>
            <a:srgbClr val="00B0F0">
              <a:alpha val="75000"/>
            </a:srgbClr>
          </a:solidFill>
        </p:spPr>
        <p:txBody>
          <a:bodyPr/>
          <a:lstStyle/>
          <a:p>
            <a:r>
              <a:rPr lang="en-US" dirty="0"/>
              <a:t>Narrator and point of view</a:t>
            </a:r>
          </a:p>
        </p:txBody>
      </p:sp>
      <p:sp>
        <p:nvSpPr>
          <p:cNvPr id="3" name="Content Placeholder 2">
            <a:extLst>
              <a:ext uri="{FF2B5EF4-FFF2-40B4-BE49-F238E27FC236}">
                <a16:creationId xmlns:a16="http://schemas.microsoft.com/office/drawing/2014/main" id="{67C6F7C4-443E-421B-A9A9-73694718103F}"/>
              </a:ext>
            </a:extLst>
          </p:cNvPr>
          <p:cNvSpPr>
            <a:spLocks noGrp="1"/>
          </p:cNvSpPr>
          <p:nvPr>
            <p:ph idx="1"/>
          </p:nvPr>
        </p:nvSpPr>
        <p:spPr>
          <a:solidFill>
            <a:schemeClr val="accent4">
              <a:lumMod val="20000"/>
              <a:lumOff val="80000"/>
              <a:alpha val="87000"/>
            </a:schemeClr>
          </a:solidFill>
        </p:spPr>
        <p:txBody>
          <a:bodyPr>
            <a:normAutofit fontScale="77500" lnSpcReduction="20000"/>
          </a:bodyPr>
          <a:lstStyle/>
          <a:p>
            <a:pPr marL="0" indent="0">
              <a:buNone/>
            </a:pPr>
            <a:r>
              <a:rPr lang="en-US" dirty="0"/>
              <a:t>The narrator’s distinct voice and attitude, combined with the second-person address (“you”) implicates the reader on the wrong side of the story, as an observer, distracted by the shiny world of the future.</a:t>
            </a:r>
          </a:p>
          <a:p>
            <a:pPr marL="0" indent="0">
              <a:buNone/>
            </a:pPr>
            <a:endParaRPr lang="en-US" dirty="0"/>
          </a:p>
          <a:p>
            <a:pPr marL="0" indent="0">
              <a:buNone/>
            </a:pPr>
            <a:r>
              <a:rPr lang="en-US" dirty="0"/>
              <a:t>We are addressed as “Zombie,” “dead daddy.”  The narrator says “I’d love to show you something” and commands us, “Watch.” We come to this world from the past, hoping to capitalize on a glimpse into the future flowering of our own image-obsessed, market-driven world. </a:t>
            </a:r>
          </a:p>
          <a:p>
            <a:pPr marL="0" indent="0">
              <a:buNone/>
            </a:pPr>
            <a:endParaRPr lang="en-US" dirty="0"/>
          </a:p>
          <a:p>
            <a:pPr marL="0" indent="0">
              <a:buNone/>
            </a:pPr>
            <a:r>
              <a:rPr lang="en-US" dirty="0"/>
              <a:t>Despite the narrator’s brutal, even cruel, descriptions of P. Burke, from the beginning we get a sense that she is a victim of the society in which we are somehow implicated.  In the scene where P. Burke tries to commit suicide on a park bench, we look from high above, and spend numerous paragraphs looking at the fabulous city of the future before we move our attention back down to her.  We are complicit with the “gods” of this society, and “No one ever told her about mortals who love a god and end up as a tree or a sighing sound.”</a:t>
            </a:r>
          </a:p>
        </p:txBody>
      </p:sp>
    </p:spTree>
    <p:extLst>
      <p:ext uri="{BB962C8B-B14F-4D97-AF65-F5344CB8AC3E}">
        <p14:creationId xmlns:p14="http://schemas.microsoft.com/office/powerpoint/2010/main" val="91472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F01C58-8453-4D83-A5CE-7E41D7CFE32F}"/>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400">
                <a:solidFill>
                  <a:schemeClr val="bg1"/>
                </a:solidFill>
              </a:rPr>
              <a:t>Merging, suspension, loss of subjectivity</a:t>
            </a:r>
          </a:p>
        </p:txBody>
      </p:sp>
      <p:graphicFrame>
        <p:nvGraphicFramePr>
          <p:cNvPr id="5" name="Content Placeholder 2">
            <a:extLst>
              <a:ext uri="{FF2B5EF4-FFF2-40B4-BE49-F238E27FC236}">
                <a16:creationId xmlns:a16="http://schemas.microsoft.com/office/drawing/2014/main" id="{CA2ABD81-3675-4658-99FC-AC8440816F92}"/>
              </a:ext>
            </a:extLst>
          </p:cNvPr>
          <p:cNvGraphicFramePr>
            <a:graphicFrameLocks noGrp="1"/>
          </p:cNvGraphicFramePr>
          <p:nvPr>
            <p:ph idx="1"/>
            <p:extLst>
              <p:ext uri="{D42A27DB-BD31-4B8C-83A1-F6EECF244321}">
                <p14:modId xmlns:p14="http://schemas.microsoft.com/office/powerpoint/2010/main" val="438412797"/>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201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D3C5F-4433-42D8-83C3-BD2F12B1FDA9}"/>
              </a:ext>
            </a:extLst>
          </p:cNvPr>
          <p:cNvSpPr>
            <a:spLocks noGrp="1"/>
          </p:cNvSpPr>
          <p:nvPr>
            <p:ph type="title"/>
          </p:nvPr>
        </p:nvSpPr>
        <p:spPr>
          <a:xfrm>
            <a:off x="4965430" y="629268"/>
            <a:ext cx="6586491" cy="1286160"/>
          </a:xfrm>
        </p:spPr>
        <p:txBody>
          <a:bodyPr anchor="b">
            <a:normAutofit/>
          </a:bodyPr>
          <a:lstStyle/>
          <a:p>
            <a:r>
              <a:rPr lang="en-US"/>
              <a:t>What is a “girl,” anyway?</a:t>
            </a:r>
          </a:p>
        </p:txBody>
      </p:sp>
      <p:graphicFrame>
        <p:nvGraphicFramePr>
          <p:cNvPr id="5" name="Content Placeholder 2">
            <a:extLst>
              <a:ext uri="{FF2B5EF4-FFF2-40B4-BE49-F238E27FC236}">
                <a16:creationId xmlns:a16="http://schemas.microsoft.com/office/drawing/2014/main" id="{3AC0B810-B520-4958-8DA6-42B17D4A2D94}"/>
              </a:ext>
            </a:extLst>
          </p:cNvPr>
          <p:cNvGraphicFramePr>
            <a:graphicFrameLocks noGrp="1"/>
          </p:cNvGraphicFramePr>
          <p:nvPr>
            <p:ph idx="1"/>
            <p:extLst>
              <p:ext uri="{D42A27DB-BD31-4B8C-83A1-F6EECF244321}">
                <p14:modId xmlns:p14="http://schemas.microsoft.com/office/powerpoint/2010/main" val="2928213791"/>
              </p:ext>
            </p:extLst>
          </p:nvPr>
        </p:nvGraphicFramePr>
        <p:xfrm>
          <a:off x="4985979" y="2438400"/>
          <a:ext cx="6586489" cy="3859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A picture containing indoor, person, man, stuffed&#10;&#10;Description automatically generated">
            <a:extLst>
              <a:ext uri="{FF2B5EF4-FFF2-40B4-BE49-F238E27FC236}">
                <a16:creationId xmlns:a16="http://schemas.microsoft.com/office/drawing/2014/main" id="{09FF176E-67BC-4133-9241-471821EF08BC}"/>
              </a:ext>
            </a:extLst>
          </p:cNvPr>
          <p:cNvPicPr>
            <a:picLocks noChangeAspect="1"/>
          </p:cNvPicPr>
          <p:nvPr/>
        </p:nvPicPr>
        <p:blipFill rotWithShape="1">
          <a:blip r:embed="rId7">
            <a:extLst>
              <a:ext uri="{28A0092B-C50C-407E-A947-70E740481C1C}">
                <a14:useLocalDpi xmlns:a14="http://schemas.microsoft.com/office/drawing/2010/main" val="0"/>
              </a:ext>
            </a:extLst>
          </a:blip>
          <a:srcRect l="1348" r="14160"/>
          <a:stretch/>
        </p:blipFill>
        <p:spPr>
          <a:xfrm>
            <a:off x="20" y="10"/>
            <a:ext cx="4635571" cy="6857990"/>
          </a:xfrm>
          <a:prstGeom prst="rect">
            <a:avLst/>
          </a:prstGeom>
          <a:effectLst/>
        </p:spPr>
      </p:pic>
    </p:spTree>
    <p:extLst>
      <p:ext uri="{BB962C8B-B14F-4D97-AF65-F5344CB8AC3E}">
        <p14:creationId xmlns:p14="http://schemas.microsoft.com/office/powerpoint/2010/main" val="408682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8004FA-0358-4D3E-BBB0-9839765582CB}"/>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US">
                <a:solidFill>
                  <a:schemeClr val="bg1"/>
                </a:solidFill>
              </a:rPr>
              <a:t>Hybridity, feedback, connection</a:t>
            </a:r>
          </a:p>
        </p:txBody>
      </p:sp>
      <p:sp>
        <p:nvSpPr>
          <p:cNvPr id="3" name="Content Placeholder 2">
            <a:extLst>
              <a:ext uri="{FF2B5EF4-FFF2-40B4-BE49-F238E27FC236}">
                <a16:creationId xmlns:a16="http://schemas.microsoft.com/office/drawing/2014/main" id="{1D3B0E0A-AACD-418F-9B39-5D1CDBBE1CF2}"/>
              </a:ext>
            </a:extLst>
          </p:cNvPr>
          <p:cNvSpPr>
            <a:spLocks noGrp="1"/>
          </p:cNvSpPr>
          <p:nvPr>
            <p:ph idx="1"/>
          </p:nvPr>
        </p:nvSpPr>
        <p:spPr>
          <a:xfrm>
            <a:off x="643467" y="2638044"/>
            <a:ext cx="6242715" cy="3415622"/>
          </a:xfrm>
        </p:spPr>
        <p:txBody>
          <a:bodyPr>
            <a:normAutofit/>
          </a:bodyPr>
          <a:lstStyle/>
          <a:p>
            <a:pPr marL="0" indent="0">
              <a:lnSpc>
                <a:spcPct val="90000"/>
              </a:lnSpc>
              <a:buNone/>
            </a:pPr>
            <a:r>
              <a:rPr lang="en-US" sz="1500" dirty="0">
                <a:solidFill>
                  <a:schemeClr val="bg1"/>
                </a:solidFill>
              </a:rPr>
              <a:t>In the end the victim P. Burke strangely subverts the project of her own disappearance.</a:t>
            </a:r>
          </a:p>
          <a:p>
            <a:pPr marL="0" indent="0">
              <a:lnSpc>
                <a:spcPct val="90000"/>
              </a:lnSpc>
              <a:buNone/>
            </a:pPr>
            <a:endParaRPr lang="en-US" sz="1500" dirty="0">
              <a:solidFill>
                <a:schemeClr val="bg1"/>
              </a:solidFill>
            </a:endParaRPr>
          </a:p>
          <a:p>
            <a:pPr marL="0" indent="0">
              <a:lnSpc>
                <a:spcPct val="90000"/>
              </a:lnSpc>
              <a:buNone/>
            </a:pPr>
            <a:r>
              <a:rPr lang="en-US" sz="1500" dirty="0">
                <a:solidFill>
                  <a:schemeClr val="bg1"/>
                </a:solidFill>
              </a:rPr>
              <a:t>There are suggestions that Delphi has imbibed some sort of life from P. Burke as she moves, dreams, and even speaks when P. Burke is not plugged in to her.</a:t>
            </a:r>
          </a:p>
          <a:p>
            <a:pPr marL="0" indent="0">
              <a:lnSpc>
                <a:spcPct val="90000"/>
              </a:lnSpc>
              <a:buNone/>
            </a:pPr>
            <a:endParaRPr lang="en-US" sz="1500" dirty="0">
              <a:solidFill>
                <a:schemeClr val="bg1"/>
              </a:solidFill>
            </a:endParaRPr>
          </a:p>
          <a:p>
            <a:pPr marL="0" indent="0">
              <a:lnSpc>
                <a:spcPct val="90000"/>
              </a:lnSpc>
              <a:buNone/>
            </a:pPr>
            <a:r>
              <a:rPr lang="en-US" sz="1500" dirty="0">
                <a:solidFill>
                  <a:schemeClr val="bg1"/>
                </a:solidFill>
              </a:rPr>
              <a:t>P. Burke experiences love: feels it in her own body even when Delphi’s nervous system is insufficient, and, in a strange way, connects with Delphi, Paul, and the people around her and around Delphi. Although this may not be seen as a victory, she ultimately emerges and attempts to connect with Paul in her own body, but she is not seen. In the end she seeks Delphi:</a:t>
            </a:r>
          </a:p>
          <a:p>
            <a:pPr marL="0" indent="0">
              <a:lnSpc>
                <a:spcPct val="90000"/>
              </a:lnSpc>
              <a:buNone/>
            </a:pPr>
            <a:r>
              <a:rPr lang="en-US" sz="1500" i="1" dirty="0">
                <a:solidFill>
                  <a:schemeClr val="bg1"/>
                </a:solidFill>
              </a:rPr>
              <a:t>“It’s doubtful he […] sees her life coming out of her eyes at him. And at the las it doesn’t go to him. The eyes find Delphi, fainting by the doorway, and die.”</a:t>
            </a:r>
          </a:p>
        </p:txBody>
      </p:sp>
      <p:pic>
        <p:nvPicPr>
          <p:cNvPr id="5" name="Picture 4">
            <a:extLst>
              <a:ext uri="{FF2B5EF4-FFF2-40B4-BE49-F238E27FC236}">
                <a16:creationId xmlns:a16="http://schemas.microsoft.com/office/drawing/2014/main" id="{45171AC0-6D4E-4FCB-B208-7C44B62154C8}"/>
              </a:ext>
            </a:extLst>
          </p:cNvPr>
          <p:cNvPicPr>
            <a:picLocks noChangeAspect="1"/>
          </p:cNvPicPr>
          <p:nvPr/>
        </p:nvPicPr>
        <p:blipFill rotWithShape="1">
          <a:blip r:embed="rId2">
            <a:extLst>
              <a:ext uri="{28A0092B-C50C-407E-A947-70E740481C1C}">
                <a14:useLocalDpi xmlns:a14="http://schemas.microsoft.com/office/drawing/2010/main" val="0"/>
              </a:ext>
            </a:extLst>
          </a:blip>
          <a:srcRect l="4110" r="23558" b="-1"/>
          <a:stretch/>
        </p:blipFill>
        <p:spPr>
          <a:xfrm>
            <a:off x="8119870" y="794642"/>
            <a:ext cx="3428662" cy="5067885"/>
          </a:xfrm>
          <a:prstGeom prst="rect">
            <a:avLst/>
          </a:prstGeom>
        </p:spPr>
      </p:pic>
    </p:spTree>
    <p:extLst>
      <p:ext uri="{BB962C8B-B14F-4D97-AF65-F5344CB8AC3E}">
        <p14:creationId xmlns:p14="http://schemas.microsoft.com/office/powerpoint/2010/main" val="101451658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5</TotalTime>
  <Words>1621</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vt:lpstr>
      <vt:lpstr>Parcel</vt:lpstr>
      <vt:lpstr>The Girl Who was Plugged In</vt:lpstr>
      <vt:lpstr>James Tiptree Jr., aka Alice Bradley Sheldon (1915-1987)</vt:lpstr>
      <vt:lpstr>Cont’d …</vt:lpstr>
      <vt:lpstr>Future world: appearance and reality</vt:lpstr>
      <vt:lpstr>Perfection and sacrifice</vt:lpstr>
      <vt:lpstr>Narrator and point of view</vt:lpstr>
      <vt:lpstr>Merging, suspension, loss of subjectivity</vt:lpstr>
      <vt:lpstr>What is a “girl,” anyway?</vt:lpstr>
      <vt:lpstr>Hybridity, feedback, connection</vt:lpstr>
      <vt:lpstr>Consider this (for discussion)</vt:lpstr>
      <vt:lpstr>For discussion (cont’d)</vt:lpstr>
      <vt:lpstr>Questions for further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Girl Who was Plugged In</dc:title>
  <dc:creator>REBECCA MILLION</dc:creator>
  <cp:lastModifiedBy>REBECCA MILLION</cp:lastModifiedBy>
  <cp:revision>2</cp:revision>
  <dcterms:created xsi:type="dcterms:W3CDTF">2020-04-18T22:11:07Z</dcterms:created>
  <dcterms:modified xsi:type="dcterms:W3CDTF">2020-04-18T22:16:54Z</dcterms:modified>
</cp:coreProperties>
</file>