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2"/>
  </p:notesMasterIdLst>
  <p:sldIdLst>
    <p:sldId id="257" r:id="rId2"/>
    <p:sldId id="543" r:id="rId3"/>
    <p:sldId id="542" r:id="rId4"/>
    <p:sldId id="401" r:id="rId5"/>
    <p:sldId id="405" r:id="rId6"/>
    <p:sldId id="529" r:id="rId7"/>
    <p:sldId id="369" r:id="rId8"/>
    <p:sldId id="526" r:id="rId9"/>
    <p:sldId id="502" r:id="rId10"/>
    <p:sldId id="528" r:id="rId11"/>
    <p:sldId id="303" r:id="rId12"/>
    <p:sldId id="509" r:id="rId13"/>
    <p:sldId id="511" r:id="rId14"/>
    <p:sldId id="285" r:id="rId15"/>
    <p:sldId id="286" r:id="rId16"/>
    <p:sldId id="522" r:id="rId17"/>
    <p:sldId id="498" r:id="rId18"/>
    <p:sldId id="334" r:id="rId19"/>
    <p:sldId id="453" r:id="rId20"/>
    <p:sldId id="337" r:id="rId21"/>
    <p:sldId id="339" r:id="rId22"/>
    <p:sldId id="455" r:id="rId23"/>
    <p:sldId id="470" r:id="rId24"/>
    <p:sldId id="457" r:id="rId25"/>
    <p:sldId id="506" r:id="rId26"/>
    <p:sldId id="472" r:id="rId27"/>
    <p:sldId id="541" r:id="rId28"/>
    <p:sldId id="500" r:id="rId29"/>
    <p:sldId id="517" r:id="rId30"/>
    <p:sldId id="5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3171" autoAdjust="0"/>
  </p:normalViewPr>
  <p:slideViewPr>
    <p:cSldViewPr snapToGrid="0">
      <p:cViewPr varScale="1">
        <p:scale>
          <a:sx n="106" d="100"/>
          <a:sy n="106" d="100"/>
        </p:scale>
        <p:origin x="7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90E1-04AB-4075-A94A-E00C98BC5E66}" type="datetimeFigureOut">
              <a:rPr lang="en-CA" smtClean="0"/>
              <a:t>2021-04-16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5FCEB-F351-4C9C-93BF-A2AAF1E1CBC7}" type="slidenum">
              <a:rPr lang="en-CA" smtClean="0"/>
              <a:t>‹#›</a:t>
            </a:fld>
            <a:endParaRPr lang="en-CA"/>
          </a:p>
        </p:txBody>
      </p:sp>
    </p:spTree>
    <p:extLst>
      <p:ext uri="{BB962C8B-B14F-4D97-AF65-F5344CB8AC3E}">
        <p14:creationId xmlns:p14="http://schemas.microsoft.com/office/powerpoint/2010/main" val="231161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Textbook “Work, Industry, and Canadian Society” by </a:t>
            </a:r>
            <a:r>
              <a:rPr lang="en-US" dirty="0" err="1">
                <a:ea typeface="ＭＳ Ｐゴシック" charset="-128"/>
              </a:rPr>
              <a:t>Khran</a:t>
            </a:r>
            <a:r>
              <a:rPr lang="en-US" dirty="0">
                <a:ea typeface="ＭＳ Ｐゴシック" charset="-128"/>
              </a:rPr>
              <a:t> et al. </a:t>
            </a:r>
          </a:p>
          <a:p>
            <a:endParaRPr lang="en-CA" dirty="0"/>
          </a:p>
        </p:txBody>
      </p:sp>
      <p:sp>
        <p:nvSpPr>
          <p:cNvPr id="4" name="Slide Number Placeholder 3"/>
          <p:cNvSpPr>
            <a:spLocks noGrp="1"/>
          </p:cNvSpPr>
          <p:nvPr>
            <p:ph type="sldNum" sz="quarter" idx="5"/>
          </p:nvPr>
        </p:nvSpPr>
        <p:spPr/>
        <p:txBody>
          <a:bodyPr/>
          <a:lstStyle/>
          <a:p>
            <a:fld id="{5885FCEB-F351-4C9C-93BF-A2AAF1E1CBC7}" type="slidenum">
              <a:rPr lang="en-CA" smtClean="0"/>
              <a:t>6</a:t>
            </a:fld>
            <a:endParaRPr lang="en-CA"/>
          </a:p>
        </p:txBody>
      </p:sp>
    </p:spTree>
    <p:extLst>
      <p:ext uri="{BB962C8B-B14F-4D97-AF65-F5344CB8AC3E}">
        <p14:creationId xmlns:p14="http://schemas.microsoft.com/office/powerpoint/2010/main" val="380460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18</a:t>
            </a:fld>
            <a:endParaRPr lang="en-CA" altLang="en-US" sz="1300" dirty="0"/>
          </a:p>
        </p:txBody>
      </p:sp>
    </p:spTree>
    <p:extLst>
      <p:ext uri="{BB962C8B-B14F-4D97-AF65-F5344CB8AC3E}">
        <p14:creationId xmlns:p14="http://schemas.microsoft.com/office/powerpoint/2010/main" val="104667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19</a:t>
            </a:fld>
            <a:endParaRPr lang="en-CA" altLang="en-US" sz="1300" dirty="0"/>
          </a:p>
        </p:txBody>
      </p:sp>
    </p:spTree>
    <p:extLst>
      <p:ext uri="{BB962C8B-B14F-4D97-AF65-F5344CB8AC3E}">
        <p14:creationId xmlns:p14="http://schemas.microsoft.com/office/powerpoint/2010/main" val="108727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20</a:t>
            </a:fld>
            <a:endParaRPr lang="en-CA" altLang="en-US" sz="1300" dirty="0"/>
          </a:p>
        </p:txBody>
      </p:sp>
    </p:spTree>
    <p:extLst>
      <p:ext uri="{BB962C8B-B14F-4D97-AF65-F5344CB8AC3E}">
        <p14:creationId xmlns:p14="http://schemas.microsoft.com/office/powerpoint/2010/main" val="279425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https://www.cbc.ca/news/canada/british-columbia/covid-19-highlights-urban-rural-digital-divide-1.5734167</a:t>
            </a:r>
          </a:p>
          <a:p>
            <a:r>
              <a:rPr lang="en-US" altLang="en-US" dirty="0"/>
              <a:t>https://www.cbc.ca/news/canada/british-columbia/covid-19-highlights-urban-rural-digital-divide-1.5734167</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21</a:t>
            </a:fld>
            <a:endParaRPr lang="en-CA" altLang="en-US" sz="1300" dirty="0"/>
          </a:p>
        </p:txBody>
      </p:sp>
    </p:spTree>
    <p:extLst>
      <p:ext uri="{BB962C8B-B14F-4D97-AF65-F5344CB8AC3E}">
        <p14:creationId xmlns:p14="http://schemas.microsoft.com/office/powerpoint/2010/main" val="20250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a:t>Reference: </a:t>
            </a:r>
            <a:r>
              <a:rPr lang="en-CA" dirty="0" err="1"/>
              <a:t>Schnarch</a:t>
            </a:r>
            <a:r>
              <a:rPr lang="en-CA" dirty="0"/>
              <a:t>, B. (2004) Ownership, Control, Access, and Possession (OCAP) or Self-Determination Applied to Research: A Critical Analysis of Contemporary First Nations Research and Some Options for First Nations Communities. </a:t>
            </a:r>
            <a:r>
              <a:rPr lang="en-CA" i="1" dirty="0"/>
              <a:t>Journal of Aboriginal Health</a:t>
            </a:r>
            <a:r>
              <a:rPr lang="en-CA" dirty="0"/>
              <a:t>, 1(1): 80-95. </a:t>
            </a:r>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22</a:t>
            </a:fld>
            <a:endParaRPr lang="en-CA" altLang="en-US" sz="1300" dirty="0"/>
          </a:p>
        </p:txBody>
      </p:sp>
    </p:spTree>
    <p:extLst>
      <p:ext uri="{BB962C8B-B14F-4D97-AF65-F5344CB8AC3E}">
        <p14:creationId xmlns:p14="http://schemas.microsoft.com/office/powerpoint/2010/main" val="400908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23</a:t>
            </a:fld>
            <a:endParaRPr lang="en-CA" altLang="en-US" sz="1300" dirty="0"/>
          </a:p>
        </p:txBody>
      </p:sp>
    </p:spTree>
    <p:extLst>
      <p:ext uri="{BB962C8B-B14F-4D97-AF65-F5344CB8AC3E}">
        <p14:creationId xmlns:p14="http://schemas.microsoft.com/office/powerpoint/2010/main" val="182635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24</a:t>
            </a:fld>
            <a:endParaRPr lang="en-CA" altLang="en-US" sz="1300" dirty="0"/>
          </a:p>
        </p:txBody>
      </p:sp>
    </p:spTree>
    <p:extLst>
      <p:ext uri="{BB962C8B-B14F-4D97-AF65-F5344CB8AC3E}">
        <p14:creationId xmlns:p14="http://schemas.microsoft.com/office/powerpoint/2010/main" val="400454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85FCEB-F351-4C9C-93BF-A2AAF1E1CBC7}" type="slidenum">
              <a:rPr lang="en-CA" smtClean="0"/>
              <a:t>25</a:t>
            </a:fld>
            <a:endParaRPr lang="en-CA"/>
          </a:p>
        </p:txBody>
      </p:sp>
    </p:spTree>
    <p:extLst>
      <p:ext uri="{BB962C8B-B14F-4D97-AF65-F5344CB8AC3E}">
        <p14:creationId xmlns:p14="http://schemas.microsoft.com/office/powerpoint/2010/main" val="782107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26</a:t>
            </a:fld>
            <a:endParaRPr lang="en-CA" altLang="en-US" sz="1300" dirty="0"/>
          </a:p>
        </p:txBody>
      </p:sp>
    </p:spTree>
    <p:extLst>
      <p:ext uri="{BB962C8B-B14F-4D97-AF65-F5344CB8AC3E}">
        <p14:creationId xmlns:p14="http://schemas.microsoft.com/office/powerpoint/2010/main" val="1832128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85FCEB-F351-4C9C-93BF-A2AAF1E1CBC7}" type="slidenum">
              <a:rPr lang="en-CA" smtClean="0"/>
              <a:t>27</a:t>
            </a:fld>
            <a:endParaRPr lang="en-CA"/>
          </a:p>
        </p:txBody>
      </p:sp>
    </p:spTree>
    <p:extLst>
      <p:ext uri="{BB962C8B-B14F-4D97-AF65-F5344CB8AC3E}">
        <p14:creationId xmlns:p14="http://schemas.microsoft.com/office/powerpoint/2010/main" val="286951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Textbook “Work, Industry, and Canadian Society” by </a:t>
            </a:r>
            <a:r>
              <a:rPr lang="en-US" dirty="0" err="1">
                <a:ea typeface="ＭＳ Ｐゴシック" charset="-128"/>
              </a:rPr>
              <a:t>Khran</a:t>
            </a:r>
            <a:r>
              <a:rPr lang="en-US" dirty="0">
                <a:ea typeface="ＭＳ Ｐゴシック" charset="-128"/>
              </a:rPr>
              <a:t> et al. </a:t>
            </a:r>
          </a:p>
          <a:p>
            <a:endParaRPr lang="en-US" dirty="0">
              <a:ea typeface="ＭＳ Ｐゴシック" charset="-128"/>
            </a:endParaRPr>
          </a:p>
        </p:txBody>
      </p:sp>
      <p:sp>
        <p:nvSpPr>
          <p:cNvPr id="29700" name="Footer Placeholder 3"/>
          <p:cNvSpPr>
            <a:spLocks noGrp="1"/>
          </p:cNvSpPr>
          <p:nvPr>
            <p:ph type="ftr" sz="quarter" idx="4"/>
          </p:nvPr>
        </p:nvSpPr>
        <p:spPr bwMode="auto">
          <a:noFill/>
          <a:ln>
            <a:miter lim="800000"/>
            <a:headEnd/>
            <a:tailEnd/>
          </a:ln>
        </p:spPr>
        <p:txBody>
          <a:bodyPr/>
          <a:lstStyle/>
          <a:p>
            <a:r>
              <a:rPr lang="en-US" dirty="0"/>
              <a:t>Copyright © 2015 Nelson Education Ltd.</a:t>
            </a:r>
            <a:endParaRPr lang="en-CA" dirty="0"/>
          </a:p>
        </p:txBody>
      </p:sp>
      <p:sp>
        <p:nvSpPr>
          <p:cNvPr id="29701" name="Slide Number Placeholder 4"/>
          <p:cNvSpPr>
            <a:spLocks noGrp="1"/>
          </p:cNvSpPr>
          <p:nvPr>
            <p:ph type="sldNum" sz="quarter" idx="5"/>
          </p:nvPr>
        </p:nvSpPr>
        <p:spPr bwMode="auto">
          <a:noFill/>
          <a:ln>
            <a:miter lim="800000"/>
            <a:headEnd/>
            <a:tailEnd/>
          </a:ln>
        </p:spPr>
        <p:txBody>
          <a:bodyPr/>
          <a:lstStyle/>
          <a:p>
            <a:fld id="{93685754-DA82-4097-BE55-54A7C31412E4}" type="slidenum">
              <a:rPr lang="en-CA"/>
              <a:pPr/>
              <a:t>7</a:t>
            </a:fld>
            <a:endParaRPr lang="en-CA" dirty="0"/>
          </a:p>
        </p:txBody>
      </p:sp>
    </p:spTree>
    <p:extLst>
      <p:ext uri="{BB962C8B-B14F-4D97-AF65-F5344CB8AC3E}">
        <p14:creationId xmlns:p14="http://schemas.microsoft.com/office/powerpoint/2010/main" val="2175384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a:spcBef>
                <a:spcPct val="30000"/>
              </a:spcBef>
              <a:defRPr sz="1200">
                <a:solidFill>
                  <a:schemeClr val="tx1"/>
                </a:solidFill>
                <a:latin typeface="Times New Roman" panose="02020603050405020304" pitchFamily="18" charset="0"/>
              </a:defRPr>
            </a:lvl1pPr>
            <a:lvl2pPr marL="742950" indent="-285750" defTabSz="954088">
              <a:spcBef>
                <a:spcPct val="30000"/>
              </a:spcBef>
              <a:defRPr sz="1200">
                <a:solidFill>
                  <a:schemeClr val="tx1"/>
                </a:solidFill>
                <a:latin typeface="Times New Roman" panose="02020603050405020304" pitchFamily="18" charset="0"/>
              </a:defRPr>
            </a:lvl2pPr>
            <a:lvl3pPr marL="1143000" indent="-228600" defTabSz="954088">
              <a:spcBef>
                <a:spcPct val="30000"/>
              </a:spcBef>
              <a:defRPr sz="1200">
                <a:solidFill>
                  <a:schemeClr val="tx1"/>
                </a:solidFill>
                <a:latin typeface="Times New Roman" panose="02020603050405020304" pitchFamily="18" charset="0"/>
              </a:defRPr>
            </a:lvl3pPr>
            <a:lvl4pPr marL="1600200" indent="-228600" defTabSz="954088">
              <a:spcBef>
                <a:spcPct val="30000"/>
              </a:spcBef>
              <a:defRPr sz="1200">
                <a:solidFill>
                  <a:schemeClr val="tx1"/>
                </a:solidFill>
                <a:latin typeface="Times New Roman" panose="02020603050405020304" pitchFamily="18" charset="0"/>
              </a:defRPr>
            </a:lvl4pPr>
            <a:lvl5pPr marL="2057400" indent="-228600" defTabSz="954088">
              <a:spcBef>
                <a:spcPct val="30000"/>
              </a:spcBef>
              <a:defRPr sz="1200">
                <a:solidFill>
                  <a:schemeClr val="tx1"/>
                </a:solidFill>
                <a:latin typeface="Times New Roman" panose="02020603050405020304" pitchFamily="18" charset="0"/>
              </a:defRPr>
            </a:lvl5pPr>
            <a:lvl6pPr marL="2514600" indent="-228600" defTabSz="9540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40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40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40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3F968-BFB8-4A4A-BBAE-8D3FFAB5A616}" type="slidenum">
              <a:rPr lang="en-CA" altLang="en-US" sz="1300"/>
              <a:pPr>
                <a:spcBef>
                  <a:spcPct val="0"/>
                </a:spcBef>
              </a:pPr>
              <a:t>28</a:t>
            </a:fld>
            <a:endParaRPr lang="en-CA" altLang="en-US" sz="1300" dirty="0"/>
          </a:p>
        </p:txBody>
      </p:sp>
    </p:spTree>
    <p:extLst>
      <p:ext uri="{BB962C8B-B14F-4D97-AF65-F5344CB8AC3E}">
        <p14:creationId xmlns:p14="http://schemas.microsoft.com/office/powerpoint/2010/main" val="32094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Textbook “Work, Industry, and Canadian Society” by </a:t>
            </a:r>
            <a:r>
              <a:rPr lang="en-US" dirty="0" err="1">
                <a:ea typeface="ＭＳ Ｐゴシック" charset="-128"/>
              </a:rPr>
              <a:t>Khran</a:t>
            </a:r>
            <a:r>
              <a:rPr lang="en-US" dirty="0">
                <a:ea typeface="ＭＳ Ｐゴシック" charset="-128"/>
              </a:rPr>
              <a:t> et al. </a:t>
            </a:r>
          </a:p>
          <a:p>
            <a:endParaRPr lang="en-CA" dirty="0"/>
          </a:p>
        </p:txBody>
      </p:sp>
      <p:sp>
        <p:nvSpPr>
          <p:cNvPr id="4" name="Slide Number Placeholder 3"/>
          <p:cNvSpPr>
            <a:spLocks noGrp="1"/>
          </p:cNvSpPr>
          <p:nvPr>
            <p:ph type="sldNum" sz="quarter" idx="5"/>
          </p:nvPr>
        </p:nvSpPr>
        <p:spPr/>
        <p:txBody>
          <a:bodyPr/>
          <a:lstStyle/>
          <a:p>
            <a:fld id="{5885FCEB-F351-4C9C-93BF-A2AAF1E1CBC7}" type="slidenum">
              <a:rPr lang="en-CA" smtClean="0"/>
              <a:t>8</a:t>
            </a:fld>
            <a:endParaRPr lang="en-CA"/>
          </a:p>
        </p:txBody>
      </p:sp>
    </p:spTree>
    <p:extLst>
      <p:ext uri="{BB962C8B-B14F-4D97-AF65-F5344CB8AC3E}">
        <p14:creationId xmlns:p14="http://schemas.microsoft.com/office/powerpoint/2010/main" val="360532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Textbook “Work, Industry, and Canadian Society” by </a:t>
            </a:r>
            <a:r>
              <a:rPr lang="en-US" dirty="0" err="1">
                <a:ea typeface="ＭＳ Ｐゴシック" charset="-128"/>
              </a:rPr>
              <a:t>Khran</a:t>
            </a:r>
            <a:r>
              <a:rPr lang="en-US" dirty="0">
                <a:ea typeface="ＭＳ Ｐゴシック" charset="-128"/>
              </a:rPr>
              <a:t> et al. </a:t>
            </a:r>
          </a:p>
          <a:p>
            <a:endParaRPr lang="en-CA" dirty="0"/>
          </a:p>
        </p:txBody>
      </p:sp>
      <p:sp>
        <p:nvSpPr>
          <p:cNvPr id="4" name="Slide Number Placeholder 3"/>
          <p:cNvSpPr>
            <a:spLocks noGrp="1"/>
          </p:cNvSpPr>
          <p:nvPr>
            <p:ph type="sldNum" sz="quarter" idx="5"/>
          </p:nvPr>
        </p:nvSpPr>
        <p:spPr/>
        <p:txBody>
          <a:bodyPr/>
          <a:lstStyle/>
          <a:p>
            <a:fld id="{5885FCEB-F351-4C9C-93BF-A2AAF1E1CBC7}" type="slidenum">
              <a:rPr lang="en-CA" smtClean="0"/>
              <a:t>9</a:t>
            </a:fld>
            <a:endParaRPr lang="en-CA"/>
          </a:p>
        </p:txBody>
      </p:sp>
    </p:spTree>
    <p:extLst>
      <p:ext uri="{BB962C8B-B14F-4D97-AF65-F5344CB8AC3E}">
        <p14:creationId xmlns:p14="http://schemas.microsoft.com/office/powerpoint/2010/main" val="253284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Textbook “Work, Industry, and Canadian Society” by </a:t>
            </a:r>
            <a:r>
              <a:rPr lang="en-US" dirty="0" err="1">
                <a:ea typeface="ＭＳ Ｐゴシック" charset="-128"/>
              </a:rPr>
              <a:t>Khran</a:t>
            </a:r>
            <a:r>
              <a:rPr lang="en-US" dirty="0">
                <a:ea typeface="ＭＳ Ｐゴシック" charset="-128"/>
              </a:rPr>
              <a:t> et al. </a:t>
            </a:r>
          </a:p>
          <a:p>
            <a:endParaRPr lang="en-CA" dirty="0"/>
          </a:p>
        </p:txBody>
      </p:sp>
      <p:sp>
        <p:nvSpPr>
          <p:cNvPr id="4" name="Slide Number Placeholder 3"/>
          <p:cNvSpPr>
            <a:spLocks noGrp="1"/>
          </p:cNvSpPr>
          <p:nvPr>
            <p:ph type="sldNum" sz="quarter" idx="5"/>
          </p:nvPr>
        </p:nvSpPr>
        <p:spPr/>
        <p:txBody>
          <a:bodyPr/>
          <a:lstStyle/>
          <a:p>
            <a:fld id="{5885FCEB-F351-4C9C-93BF-A2AAF1E1CBC7}" type="slidenum">
              <a:rPr lang="en-CA" smtClean="0"/>
              <a:t>10</a:t>
            </a:fld>
            <a:endParaRPr lang="en-CA"/>
          </a:p>
        </p:txBody>
      </p:sp>
    </p:spTree>
    <p:extLst>
      <p:ext uri="{BB962C8B-B14F-4D97-AF65-F5344CB8AC3E}">
        <p14:creationId xmlns:p14="http://schemas.microsoft.com/office/powerpoint/2010/main" val="75355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460375" y="720725"/>
            <a:ext cx="6396038"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p4:notes"/>
          <p:cNvSpPr txBox="1">
            <a:spLocks noGrp="1"/>
          </p:cNvSpPr>
          <p:nvPr>
            <p:ph type="body" idx="1"/>
          </p:nvPr>
        </p:nvSpPr>
        <p:spPr>
          <a:xfrm>
            <a:off x="731838" y="4560888"/>
            <a:ext cx="5851525" cy="4319587"/>
          </a:xfrm>
          <a:prstGeom prst="rect">
            <a:avLst/>
          </a:prstGeom>
          <a:noFill/>
          <a:ln>
            <a:noFill/>
          </a:ln>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8" name="Google Shape;108;p4:notes"/>
          <p:cNvSpPr txBox="1">
            <a:spLocks noGrp="1"/>
          </p:cNvSpPr>
          <p:nvPr>
            <p:ph type="sldNum" idx="12"/>
          </p:nvPr>
        </p:nvSpPr>
        <p:spPr>
          <a:xfrm>
            <a:off x="4144963" y="9120188"/>
            <a:ext cx="3168650" cy="479425"/>
          </a:xfrm>
          <a:prstGeom prst="rect">
            <a:avLst/>
          </a:prstGeom>
          <a:noFill/>
          <a:ln>
            <a:noFill/>
          </a:ln>
        </p:spPr>
        <p:txBody>
          <a:bodyPr spcFirstLastPara="1" wrap="square" lIns="95475" tIns="47725" rIns="95475" bIns="477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Times New Roman"/>
                <a:ea typeface="Times New Roman"/>
                <a:cs typeface="Times New Roman"/>
                <a:sym typeface="Times New Roman"/>
              </a:rPr>
              <a:t>12</a:t>
            </a:fld>
            <a:endParaRPr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567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731838" y="4560888"/>
            <a:ext cx="5851525" cy="4319587"/>
          </a:xfrm>
          <a:prstGeom prst="rect">
            <a:avLst/>
          </a:prstGeom>
        </p:spPr>
        <p:txBody>
          <a:bodyPr spcFirstLastPara="1" wrap="square" lIns="95475" tIns="47725" rIns="95475" bIns="47725" anchor="t" anchorCtr="0">
            <a:noAutofit/>
          </a:bodyPr>
          <a:lstStyle/>
          <a:p>
            <a:pPr marL="0" lvl="0" indent="0" algn="l" rtl="0">
              <a:spcBef>
                <a:spcPts val="360"/>
              </a:spcBef>
              <a:spcAft>
                <a:spcPts val="0"/>
              </a:spcAft>
              <a:buNone/>
            </a:pPr>
            <a:endParaRPr dirty="0"/>
          </a:p>
        </p:txBody>
      </p:sp>
      <p:sp>
        <p:nvSpPr>
          <p:cNvPr id="121" name="Google Shape;121;p5:notes"/>
          <p:cNvSpPr>
            <a:spLocks noGrp="1" noRot="1" noChangeAspect="1"/>
          </p:cNvSpPr>
          <p:nvPr>
            <p:ph type="sldImg" idx="2"/>
          </p:nvPr>
        </p:nvSpPr>
        <p:spPr>
          <a:xfrm>
            <a:off x="460375" y="720725"/>
            <a:ext cx="6396038" cy="3598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6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0:notes"/>
          <p:cNvSpPr>
            <a:spLocks noGrp="1" noRot="1" noChangeAspect="1"/>
          </p:cNvSpPr>
          <p:nvPr>
            <p:ph type="sldImg" idx="2"/>
          </p:nvPr>
        </p:nvSpPr>
        <p:spPr>
          <a:xfrm>
            <a:off x="460375" y="720725"/>
            <a:ext cx="6396038"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30:notes"/>
          <p:cNvSpPr txBox="1">
            <a:spLocks noGrp="1"/>
          </p:cNvSpPr>
          <p:nvPr>
            <p:ph type="body" idx="1"/>
          </p:nvPr>
        </p:nvSpPr>
        <p:spPr>
          <a:xfrm>
            <a:off x="731838" y="4560888"/>
            <a:ext cx="5851525" cy="4319587"/>
          </a:xfrm>
          <a:prstGeom prst="rect">
            <a:avLst/>
          </a:prstGeom>
          <a:noFill/>
          <a:ln>
            <a:noFill/>
          </a:ln>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293" name="Google Shape;293;p30:notes"/>
          <p:cNvSpPr txBox="1">
            <a:spLocks noGrp="1"/>
          </p:cNvSpPr>
          <p:nvPr>
            <p:ph type="sldNum" idx="12"/>
          </p:nvPr>
        </p:nvSpPr>
        <p:spPr>
          <a:xfrm>
            <a:off x="4144963" y="9120188"/>
            <a:ext cx="3168650" cy="479425"/>
          </a:xfrm>
          <a:prstGeom prst="rect">
            <a:avLst/>
          </a:prstGeom>
          <a:noFill/>
          <a:ln>
            <a:noFill/>
          </a:ln>
        </p:spPr>
        <p:txBody>
          <a:bodyPr spcFirstLastPara="1" wrap="square" lIns="95475" tIns="47725" rIns="95475" bIns="47725"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Times New Roman"/>
                <a:ea typeface="Times New Roman"/>
                <a:cs typeface="Times New Roman"/>
                <a:sym typeface="Times New Roman"/>
              </a:rPr>
              <a:t>14</a:t>
            </a:fld>
            <a:endParaRPr sz="1300" b="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3458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b543dba2d_0_27:notes"/>
          <p:cNvSpPr>
            <a:spLocks noGrp="1" noRot="1" noChangeAspect="1"/>
          </p:cNvSpPr>
          <p:nvPr>
            <p:ph type="sldImg" idx="2"/>
          </p:nvPr>
        </p:nvSpPr>
        <p:spPr>
          <a:xfrm>
            <a:off x="460375" y="720725"/>
            <a:ext cx="6396038" cy="35988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g7b543dba2d_0_27:notes"/>
          <p:cNvSpPr txBox="1">
            <a:spLocks noGrp="1"/>
          </p:cNvSpPr>
          <p:nvPr>
            <p:ph type="body" idx="1"/>
          </p:nvPr>
        </p:nvSpPr>
        <p:spPr>
          <a:xfrm>
            <a:off x="731838" y="4560888"/>
            <a:ext cx="5851500" cy="4319700"/>
          </a:xfrm>
          <a:prstGeom prst="rect">
            <a:avLst/>
          </a:prstGeom>
          <a:noFill/>
          <a:ln>
            <a:noFill/>
          </a:ln>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300" name="Google Shape;300;g7b543dba2d_0_27:notes"/>
          <p:cNvSpPr txBox="1">
            <a:spLocks noGrp="1"/>
          </p:cNvSpPr>
          <p:nvPr>
            <p:ph type="sldNum" idx="12"/>
          </p:nvPr>
        </p:nvSpPr>
        <p:spPr>
          <a:xfrm>
            <a:off x="4144963" y="9120188"/>
            <a:ext cx="3168600" cy="479400"/>
          </a:xfrm>
          <a:prstGeom prst="rect">
            <a:avLst/>
          </a:prstGeom>
          <a:noFill/>
          <a:ln>
            <a:noFill/>
          </a:ln>
        </p:spPr>
        <p:txBody>
          <a:bodyPr spcFirstLastPara="1" wrap="square" lIns="95475" tIns="47725" rIns="95475" bIns="47725" anchor="b" anchorCtr="0">
            <a:noAutofit/>
          </a:bodyPr>
          <a:lstStyle/>
          <a:p>
            <a:pPr marL="0" marR="0" lvl="0" indent="0" algn="r" rtl="0">
              <a:spcBef>
                <a:spcPts val="0"/>
              </a:spcBef>
              <a:spcAft>
                <a:spcPts val="0"/>
              </a:spcAft>
              <a:buNone/>
            </a:pPr>
            <a:fld id="{00000000-1234-1234-1234-123412341234}" type="slidenum">
              <a:rPr lang="en-US" sz="1300" b="0">
                <a:solidFill>
                  <a:schemeClr val="dk1"/>
                </a:solidFill>
                <a:latin typeface="Times New Roman"/>
                <a:ea typeface="Times New Roman"/>
                <a:cs typeface="Times New Roman"/>
                <a:sym typeface="Times New Roman"/>
              </a:rPr>
              <a:t>15</a:t>
            </a:fld>
            <a:endParaRPr sz="1300" b="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2627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4/16/2021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4/16/2021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4/16/2021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1176000" cy="762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1117600" y="1066800"/>
            <a:ext cx="5435600" cy="51816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8"/>
          <p:cNvSpPr>
            <a:spLocks noGrp="1" noChangeArrowheads="1"/>
          </p:cNvSpPr>
          <p:nvPr>
            <p:ph type="sldNum" sz="quarter" idx="12"/>
          </p:nvPr>
        </p:nvSpPr>
        <p:spPr/>
        <p:txBody>
          <a:bodyPr/>
          <a:lstStyle>
            <a:lvl1pPr>
              <a:defRPr/>
            </a:lvl1pPr>
          </a:lstStyle>
          <a:p>
            <a:fld id="{091E1360-622D-41E7-8ED6-AB72577C66A4}" type="slidenum">
              <a:rPr lang="en-US"/>
              <a:pPr/>
              <a:t>‹#›</a:t>
            </a:fld>
            <a:endParaRPr lang="en-US" dirty="0"/>
          </a:p>
        </p:txBody>
      </p:sp>
      <p:sp>
        <p:nvSpPr>
          <p:cNvPr id="8" name="Footer Placeholder 4"/>
          <p:cNvSpPr>
            <a:spLocks noGrp="1"/>
          </p:cNvSpPr>
          <p:nvPr>
            <p:ph type="ftr" sz="quarter" idx="3"/>
          </p:nvPr>
        </p:nvSpPr>
        <p:spPr>
          <a:xfrm rot="16200000">
            <a:off x="10130103" y="3607065"/>
            <a:ext cx="3128963" cy="486833"/>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2"/>
                </a:solidFill>
              </a:defRPr>
            </a:lvl1pPr>
          </a:lstStyle>
          <a:p>
            <a:r>
              <a:rPr lang="en-US" dirty="0"/>
              <a:t>Copyright © 2015 Nelson Education Ltd. </a:t>
            </a:r>
            <a:endParaRPr lang="en-CA" dirty="0"/>
          </a:p>
        </p:txBody>
      </p:sp>
    </p:spTree>
    <p:extLst>
      <p:ext uri="{BB962C8B-B14F-4D97-AF65-F5344CB8AC3E}">
        <p14:creationId xmlns:p14="http://schemas.microsoft.com/office/powerpoint/2010/main" val="165703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D1108D"/>
              </a:buClr>
              <a:buSzPts val="4400"/>
              <a:buFont typeface="Century Gothic"/>
              <a:buNone/>
              <a:defRPr>
                <a:solidFill>
                  <a:srgbClr val="D1108D"/>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F47822"/>
              </a:buClr>
              <a:buSzPts val="3200"/>
              <a:buFont typeface="Courier New"/>
              <a:buChar char="o"/>
              <a:defRPr>
                <a:latin typeface="Garamond"/>
                <a:ea typeface="Garamond"/>
                <a:cs typeface="Garamond"/>
                <a:sym typeface="Garamond"/>
              </a:defRPr>
            </a:lvl1pPr>
            <a:lvl2pPr marL="914400" lvl="1" indent="-406400" algn="l">
              <a:spcBef>
                <a:spcPts val="560"/>
              </a:spcBef>
              <a:spcAft>
                <a:spcPts val="0"/>
              </a:spcAft>
              <a:buClr>
                <a:srgbClr val="F47822"/>
              </a:buClr>
              <a:buSzPts val="2800"/>
              <a:buFont typeface="Courier New"/>
              <a:buChar char="o"/>
              <a:defRPr>
                <a:latin typeface="Garamond"/>
                <a:ea typeface="Garamond"/>
                <a:cs typeface="Garamond"/>
                <a:sym typeface="Garamond"/>
              </a:defRPr>
            </a:lvl2pPr>
            <a:lvl3pPr marL="1371600" lvl="2" indent="-381000" algn="l">
              <a:spcBef>
                <a:spcPts val="480"/>
              </a:spcBef>
              <a:spcAft>
                <a:spcPts val="0"/>
              </a:spcAft>
              <a:buClr>
                <a:srgbClr val="F47822"/>
              </a:buClr>
              <a:buSzPts val="2400"/>
              <a:buFont typeface="Courier New"/>
              <a:buChar char="o"/>
              <a:defRPr>
                <a:latin typeface="Garamond"/>
                <a:ea typeface="Garamond"/>
                <a:cs typeface="Garamond"/>
                <a:sym typeface="Garamond"/>
              </a:defRPr>
            </a:lvl3pPr>
            <a:lvl4pPr marL="1828800" lvl="3" indent="-355600" algn="l">
              <a:spcBef>
                <a:spcPts val="400"/>
              </a:spcBef>
              <a:spcAft>
                <a:spcPts val="0"/>
              </a:spcAft>
              <a:buClr>
                <a:srgbClr val="F47822"/>
              </a:buClr>
              <a:buSzPts val="2000"/>
              <a:buFont typeface="Courier New"/>
              <a:buChar char="o"/>
              <a:defRPr>
                <a:latin typeface="Garamond"/>
                <a:ea typeface="Garamond"/>
                <a:cs typeface="Garamond"/>
                <a:sym typeface="Garamond"/>
              </a:defRPr>
            </a:lvl4pPr>
            <a:lvl5pPr marL="2286000" lvl="4" indent="-355600" algn="l">
              <a:spcBef>
                <a:spcPts val="400"/>
              </a:spcBef>
              <a:spcAft>
                <a:spcPts val="0"/>
              </a:spcAft>
              <a:buClr>
                <a:srgbClr val="F47822"/>
              </a:buClr>
              <a:buSzPts val="2000"/>
              <a:buFont typeface="Courier New"/>
              <a:buChar char="o"/>
              <a:defRPr>
                <a:latin typeface="Garamond"/>
                <a:ea typeface="Garamond"/>
                <a:cs typeface="Garamond"/>
                <a:sym typeface="Garamond"/>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4157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4/16/2021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4/16/2021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4/16/2021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4/16/2021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4/16/2021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4/16/2021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4/16/2021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4/16/2021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4/16/2021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1" r:id="rId12"/>
    <p:sldLayoutId id="2147483752" r:id="rId13"/>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rtc.gc.ca/eng/internet/internet.ht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fn-innovation-pn.com/first_mile.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A1BA06A8-FCD5-4B9A-807E-0169A821CCB0}"/>
              </a:ext>
            </a:extLst>
          </p:cNvPr>
          <p:cNvPicPr>
            <a:picLocks noChangeAspect="1"/>
          </p:cNvPicPr>
          <p:nvPr/>
        </p:nvPicPr>
        <p:blipFill rotWithShape="1">
          <a:blip r:embed="rId2">
            <a:extLst>
              <a:ext uri="{28A0092B-C50C-407E-A947-70E740481C1C}">
                <a14:useLocalDpi xmlns:a14="http://schemas.microsoft.com/office/drawing/2010/main" val="0"/>
              </a:ext>
            </a:extLst>
          </a:blip>
          <a:srcRect t="26333" b="6310"/>
          <a:stretch/>
        </p:blipFill>
        <p:spPr>
          <a:xfrm>
            <a:off x="15" y="10"/>
            <a:ext cx="12191985" cy="4578340"/>
          </a:xfrm>
          <a:prstGeom prst="rect">
            <a:avLst/>
          </a:prstGeom>
          <a:noFill/>
        </p:spPr>
      </p:pic>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1141667" y="5145591"/>
            <a:ext cx="10113645" cy="743682"/>
          </a:xfrm>
        </p:spPr>
        <p:txBody>
          <a:bodyPr anchor="b">
            <a:noAutofit/>
          </a:bodyPr>
          <a:lstStyle/>
          <a:p>
            <a:br>
              <a:rPr lang="en-US" sz="2500" b="1" i="1" dirty="0"/>
            </a:br>
            <a:r>
              <a:rPr lang="en-US" sz="2500" b="1" i="1" dirty="0"/>
              <a:t>Social Problems: Sociology, Technology and Artificial Intelligence</a:t>
            </a:r>
            <a:br>
              <a:rPr lang="en-US" sz="2500" b="1" i="1" dirty="0"/>
            </a:br>
            <a:r>
              <a:rPr lang="en-US" sz="2500" b="1" i="1" dirty="0"/>
              <a:t>Applying Sociological Imagination to Innovation</a:t>
            </a:r>
            <a:endParaRPr lang="en-CA" sz="2500" i="1"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body" sz="half" idx="2"/>
          </p:nvPr>
        </p:nvSpPr>
        <p:spPr>
          <a:xfrm>
            <a:off x="1039368" y="6052352"/>
            <a:ext cx="10113264" cy="609600"/>
          </a:xfrm>
        </p:spPr>
        <p:txBody>
          <a:bodyPr>
            <a:normAutofit fontScale="92500" lnSpcReduction="10000"/>
          </a:bodyPr>
          <a:lstStyle/>
          <a:p>
            <a:r>
              <a:rPr lang="en-US" dirty="0"/>
              <a:t>Professor: Jennifer Sigouin, PhD</a:t>
            </a:r>
          </a:p>
          <a:p>
            <a:r>
              <a:rPr lang="en-US" dirty="0"/>
              <a:t>Lecture: Conflict Theory, Technology and AI</a:t>
            </a:r>
          </a:p>
        </p:txBody>
      </p:sp>
      <p:sp>
        <p:nvSpPr>
          <p:cNvPr id="5" name="TextBox 4">
            <a:extLst>
              <a:ext uri="{FF2B5EF4-FFF2-40B4-BE49-F238E27FC236}">
                <a16:creationId xmlns:a16="http://schemas.microsoft.com/office/drawing/2014/main" id="{10C6CB92-A7EA-42F5-8711-7FE3AC75B461}"/>
              </a:ext>
            </a:extLst>
          </p:cNvPr>
          <p:cNvSpPr txBox="1"/>
          <p:nvPr/>
        </p:nvSpPr>
        <p:spPr>
          <a:xfrm>
            <a:off x="10608816" y="4678532"/>
            <a:ext cx="1639167" cy="646331"/>
          </a:xfrm>
          <a:prstGeom prst="rect">
            <a:avLst/>
          </a:prstGeom>
          <a:noFill/>
        </p:spPr>
        <p:txBody>
          <a:bodyPr wrap="none" rtlCol="0">
            <a:spAutoFit/>
          </a:bodyPr>
          <a:lstStyle/>
          <a:p>
            <a:r>
              <a:rPr lang="en-CA" sz="1200" dirty="0">
                <a:solidFill>
                  <a:schemeClr val="bg1"/>
                </a:solidFill>
              </a:rPr>
              <a:t>Image: </a:t>
            </a:r>
          </a:p>
          <a:p>
            <a:r>
              <a:rPr lang="en-CA" sz="1200" dirty="0">
                <a:solidFill>
                  <a:schemeClr val="bg1"/>
                </a:solidFill>
              </a:rPr>
              <a:t>ghananewsonline.com</a:t>
            </a:r>
          </a:p>
          <a:p>
            <a:endParaRPr lang="en-CA" sz="1200" dirty="0">
              <a:solidFill>
                <a:schemeClr val="bg1"/>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2F69E-E08F-4036-AC7B-D8F9E6962948}"/>
              </a:ext>
            </a:extLst>
          </p:cNvPr>
          <p:cNvSpPr>
            <a:spLocks noGrp="1"/>
          </p:cNvSpPr>
          <p:nvPr>
            <p:ph type="title"/>
          </p:nvPr>
        </p:nvSpPr>
        <p:spPr/>
        <p:txBody>
          <a:bodyPr>
            <a:normAutofit/>
          </a:bodyPr>
          <a:lstStyle/>
          <a:p>
            <a:r>
              <a:rPr lang="en-US" sz="3000" dirty="0">
                <a:solidFill>
                  <a:srgbClr val="1F9BDA"/>
                </a:solidFill>
                <a:latin typeface="Century Gothic" charset="0"/>
                <a:ea typeface="ＭＳ Ｐゴシック" charset="-128"/>
              </a:rPr>
              <a:t>The Deskilling Debate</a:t>
            </a:r>
            <a:endParaRPr lang="en-CA" sz="3000" dirty="0"/>
          </a:p>
        </p:txBody>
      </p:sp>
      <p:sp>
        <p:nvSpPr>
          <p:cNvPr id="3" name="Content Placeholder 2">
            <a:extLst>
              <a:ext uri="{FF2B5EF4-FFF2-40B4-BE49-F238E27FC236}">
                <a16:creationId xmlns:a16="http://schemas.microsoft.com/office/drawing/2014/main" id="{4218EEF5-D1DE-41E8-9765-E3DC9539857C}"/>
              </a:ext>
            </a:extLst>
          </p:cNvPr>
          <p:cNvSpPr>
            <a:spLocks noGrp="1"/>
          </p:cNvSpPr>
          <p:nvPr>
            <p:ph idx="1"/>
          </p:nvPr>
        </p:nvSpPr>
        <p:spPr>
          <a:xfrm>
            <a:off x="1267485" y="1991762"/>
            <a:ext cx="9726097" cy="4173542"/>
          </a:xfrm>
        </p:spPr>
        <p:txBody>
          <a:bodyPr>
            <a:normAutofit lnSpcReduction="10000"/>
          </a:bodyPr>
          <a:lstStyle/>
          <a:p>
            <a:pPr>
              <a:spcAft>
                <a:spcPts val="600"/>
              </a:spcAft>
              <a:buFont typeface="Wingdings" charset="2"/>
              <a:buChar char="§"/>
            </a:pPr>
            <a:endParaRPr lang="en-US" sz="2400" dirty="0">
              <a:solidFill>
                <a:srgbClr val="000000"/>
              </a:solidFill>
              <a:latin typeface="Century Gothic" charset="0"/>
              <a:ea typeface="ＭＳ Ｐゴシック" charset="-128"/>
            </a:endParaRPr>
          </a:p>
          <a:p>
            <a:pPr>
              <a:spcAft>
                <a:spcPts val="600"/>
              </a:spcAft>
              <a:buFont typeface="Wingdings" charset="2"/>
              <a:buChar char="§"/>
            </a:pPr>
            <a:r>
              <a:rPr lang="en-US" sz="2400" dirty="0">
                <a:solidFill>
                  <a:srgbClr val="000000"/>
                </a:solidFill>
                <a:latin typeface="Century Gothic" charset="0"/>
                <a:ea typeface="ＭＳ Ｐゴシック" charset="-128"/>
              </a:rPr>
              <a:t> Deskilling in some occupations/work settings (lower tier-services); restaurants, cleaning </a:t>
            </a:r>
          </a:p>
          <a:p>
            <a:pPr>
              <a:spcAft>
                <a:spcPts val="600"/>
              </a:spcAft>
              <a:buFont typeface="Wingdings" charset="2"/>
              <a:buChar char="§"/>
            </a:pPr>
            <a:r>
              <a:rPr lang="en-US" sz="2400" dirty="0">
                <a:solidFill>
                  <a:srgbClr val="000000"/>
                </a:solidFill>
                <a:latin typeface="Century Gothic" charset="0"/>
                <a:ea typeface="ＭＳ Ｐゴシック" charset="-128"/>
              </a:rPr>
              <a:t>Multi-tasking (adding more tasks) versus multi-skilling (adding to the skill repertoire of workers)</a:t>
            </a:r>
          </a:p>
          <a:p>
            <a:pPr>
              <a:spcAft>
                <a:spcPts val="600"/>
              </a:spcAft>
              <a:buFont typeface="Wingdings" charset="2"/>
              <a:buChar char="§"/>
            </a:pPr>
            <a:r>
              <a:rPr lang="en-US" sz="2400" dirty="0">
                <a:solidFill>
                  <a:srgbClr val="000000"/>
                </a:solidFill>
                <a:latin typeface="Century Gothic" charset="0"/>
                <a:ea typeface="ＭＳ Ｐゴシック" charset="-128"/>
              </a:rPr>
              <a:t>Need new studies </a:t>
            </a:r>
            <a:endParaRPr lang="en-CA" sz="2400" dirty="0">
              <a:solidFill>
                <a:srgbClr val="000000"/>
              </a:solidFill>
              <a:latin typeface="Century Gothic" charset="0"/>
              <a:ea typeface="ＭＳ Ｐゴシック" charset="-128"/>
            </a:endParaRPr>
          </a:p>
          <a:p>
            <a:pPr>
              <a:spcAft>
                <a:spcPts val="600"/>
              </a:spcAft>
              <a:buFont typeface="Wingdings" charset="2"/>
              <a:buChar char="§"/>
            </a:pPr>
            <a:r>
              <a:rPr lang="en-CA" sz="2400" dirty="0">
                <a:solidFill>
                  <a:srgbClr val="000000"/>
                </a:solidFill>
                <a:latin typeface="Century Gothic" charset="0"/>
                <a:ea typeface="ＭＳ Ｐゴシック" charset="-128"/>
              </a:rPr>
              <a:t>Technology and AI: disappearance of certain jobs? (low-skilled, vulnerable groups)</a:t>
            </a:r>
            <a:endParaRPr lang="en-US" sz="2400" dirty="0">
              <a:solidFill>
                <a:srgbClr val="000000"/>
              </a:solidFill>
              <a:latin typeface="Century Gothic" charset="0"/>
              <a:ea typeface="ＭＳ Ｐゴシック" charset="-128"/>
            </a:endParaRPr>
          </a:p>
        </p:txBody>
      </p:sp>
      <p:sp>
        <p:nvSpPr>
          <p:cNvPr id="4" name="Slide Number Placeholder 3">
            <a:extLst>
              <a:ext uri="{FF2B5EF4-FFF2-40B4-BE49-F238E27FC236}">
                <a16:creationId xmlns:a16="http://schemas.microsoft.com/office/drawing/2014/main" id="{919E50AF-14D2-4505-B3D6-D3E1EA4FF8DC}"/>
              </a:ext>
            </a:extLst>
          </p:cNvPr>
          <p:cNvSpPr>
            <a:spLocks noGrp="1"/>
          </p:cNvSpPr>
          <p:nvPr>
            <p:ph type="sldNum" sz="quarter" idx="12"/>
          </p:nvPr>
        </p:nvSpPr>
        <p:spPr/>
        <p:txBody>
          <a:bodyPr/>
          <a:lstStyle/>
          <a:p>
            <a:fld id="{010E60A0-EFBB-42CF-8642-56B1988984FA}" type="slidenum">
              <a:rPr lang="en-CA" smtClean="0"/>
              <a:pPr/>
              <a:t>10</a:t>
            </a:fld>
            <a:endParaRPr lang="en-CA" dirty="0"/>
          </a:p>
        </p:txBody>
      </p:sp>
    </p:spTree>
    <p:extLst>
      <p:ext uri="{BB962C8B-B14F-4D97-AF65-F5344CB8AC3E}">
        <p14:creationId xmlns:p14="http://schemas.microsoft.com/office/powerpoint/2010/main" val="241162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500550"/>
            <a:ext cx="7772400" cy="1470025"/>
          </a:xfrm>
        </p:spPr>
        <p:txBody>
          <a:bodyPr>
            <a:normAutofit fontScale="90000"/>
          </a:bodyPr>
          <a:lstStyle/>
          <a:p>
            <a:r>
              <a:rPr lang="en-US" dirty="0"/>
              <a:t>Chapter 11</a:t>
            </a:r>
            <a:br>
              <a:rPr lang="en-US" dirty="0"/>
            </a:br>
            <a:r>
              <a:rPr lang="en-US" sz="1800" dirty="0">
                <a:effectLst/>
                <a:latin typeface="Calibri" panose="020F0502020204030204" pitchFamily="34" charset="0"/>
                <a:ea typeface="Calibri" panose="020F0502020204030204" pitchFamily="34" charset="0"/>
                <a:cs typeface="Times New Roman" panose="02020603050405020304" pitchFamily="18" charset="0"/>
              </a:rPr>
              <a:t>textbook by Anabel Quan-</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Haase</a:t>
            </a:r>
            <a:r>
              <a:rPr lang="en-US" sz="1800" dirty="0">
                <a:effectLst/>
                <a:latin typeface="Calibri" panose="020F0502020204030204" pitchFamily="34" charset="0"/>
                <a:ea typeface="Calibri" panose="020F0502020204030204" pitchFamily="34" charset="0"/>
                <a:cs typeface="Times New Roman" panose="02020603050405020304" pitchFamily="18" charset="0"/>
              </a:rPr>
              <a:t> entitled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Technology and Society: Social Networks, Power, and Inequality</a:t>
            </a:r>
            <a:endParaRPr lang="en-US" dirty="0"/>
          </a:p>
        </p:txBody>
      </p:sp>
      <p:sp>
        <p:nvSpPr>
          <p:cNvPr id="5" name="Subtitle 4"/>
          <p:cNvSpPr>
            <a:spLocks noGrp="1"/>
          </p:cNvSpPr>
          <p:nvPr>
            <p:ph type="subTitle" idx="1"/>
          </p:nvPr>
        </p:nvSpPr>
        <p:spPr/>
        <p:txBody>
          <a:bodyPr/>
          <a:lstStyle/>
          <a:p>
            <a:r>
              <a:rPr lang="en-US" dirty="0"/>
              <a:t>The Surveillance Society</a:t>
            </a:r>
          </a:p>
        </p:txBody>
      </p:sp>
    </p:spTree>
    <p:extLst>
      <p:ext uri="{BB962C8B-B14F-4D97-AF65-F5344CB8AC3E}">
        <p14:creationId xmlns:p14="http://schemas.microsoft.com/office/powerpoint/2010/main" val="151529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4"/>
          <p:cNvSpPr txBox="1">
            <a:spLocks noGrp="1"/>
          </p:cNvSpPr>
          <p:nvPr>
            <p:ph type="title"/>
          </p:nvPr>
        </p:nvSpPr>
        <p:spPr>
          <a:xfrm>
            <a:off x="1981200" y="503244"/>
            <a:ext cx="8229600" cy="1143000"/>
          </a:xfrm>
          <a:prstGeom prst="rect">
            <a:avLst/>
          </a:prstGeom>
          <a:noFill/>
          <a:ln>
            <a:noFill/>
          </a:ln>
        </p:spPr>
        <p:txBody>
          <a:bodyPr spcFirstLastPara="1" vert="horz" wrap="square" lIns="91425" tIns="45700" rIns="91425" bIns="45700" rtlCol="0" anchor="ctr" anchorCtr="0">
            <a:noAutofit/>
          </a:bodyPr>
          <a:lstStyle/>
          <a:p>
            <a:pPr>
              <a:buSzPts val="3959"/>
            </a:pPr>
            <a:r>
              <a:rPr lang="en-US" dirty="0">
                <a:solidFill>
                  <a:schemeClr val="tx1"/>
                </a:solidFill>
                <a:latin typeface="+mj-lt"/>
              </a:rPr>
              <a:t>Defining and Understanding Surveillance</a:t>
            </a:r>
            <a:endParaRPr dirty="0">
              <a:solidFill>
                <a:schemeClr val="tx1"/>
              </a:solidFill>
              <a:latin typeface="+mj-lt"/>
            </a:endParaRPr>
          </a:p>
        </p:txBody>
      </p:sp>
      <p:sp>
        <p:nvSpPr>
          <p:cNvPr id="110" name="Google Shape;110;p4"/>
          <p:cNvSpPr txBox="1">
            <a:spLocks noGrp="1"/>
          </p:cNvSpPr>
          <p:nvPr>
            <p:ph type="body" idx="1"/>
          </p:nvPr>
        </p:nvSpPr>
        <p:spPr>
          <a:xfrm>
            <a:off x="525101" y="2055137"/>
            <a:ext cx="10755517" cy="4037846"/>
          </a:xfrm>
          <a:prstGeom prst="rect">
            <a:avLst/>
          </a:prstGeom>
          <a:noFill/>
          <a:ln>
            <a:noFill/>
          </a:ln>
        </p:spPr>
        <p:txBody>
          <a:bodyPr spcFirstLastPara="1" vert="horz" wrap="square" lIns="91425" tIns="45700" rIns="91425" bIns="45700" rtlCol="0" anchor="t" anchorCtr="0">
            <a:normAutofit fontScale="92500" lnSpcReduction="20000"/>
          </a:bodyPr>
          <a:lstStyle/>
          <a:p>
            <a:pPr>
              <a:buClrTx/>
              <a:buSzPts val="2800"/>
              <a:buFont typeface="Arial" panose="020B0604020202020204" pitchFamily="34" charset="0"/>
              <a:buChar char="•"/>
            </a:pPr>
            <a:endParaRPr lang="en-US" sz="2800" dirty="0">
              <a:latin typeface="+mn-lt"/>
            </a:endParaRPr>
          </a:p>
          <a:p>
            <a:pPr>
              <a:buClrTx/>
              <a:buSzPts val="2800"/>
              <a:buFont typeface="Arial" panose="020B0604020202020204" pitchFamily="34" charset="0"/>
              <a:buChar char="•"/>
            </a:pPr>
            <a:r>
              <a:rPr lang="en-US" sz="2800" dirty="0">
                <a:latin typeface="+mn-lt"/>
              </a:rPr>
              <a:t>The term </a:t>
            </a:r>
            <a:r>
              <a:rPr lang="en-US" sz="2800" b="1" dirty="0">
                <a:latin typeface="+mn-lt"/>
              </a:rPr>
              <a:t>surveillance</a:t>
            </a:r>
            <a:r>
              <a:rPr lang="en-US" sz="2800" dirty="0">
                <a:latin typeface="+mn-lt"/>
              </a:rPr>
              <a:t> has French roots meaning “watching over”</a:t>
            </a:r>
            <a:endParaRPr sz="2800" dirty="0">
              <a:latin typeface="+mn-lt"/>
            </a:endParaRPr>
          </a:p>
          <a:p>
            <a:pPr>
              <a:buClrTx/>
              <a:buSzPts val="2800"/>
              <a:buFont typeface="Arial" panose="020B0604020202020204" pitchFamily="34" charset="0"/>
              <a:buChar char="•"/>
            </a:pPr>
            <a:r>
              <a:rPr lang="en-US" sz="2800" dirty="0">
                <a:latin typeface="+mn-lt"/>
              </a:rPr>
              <a:t>Surveillance by state and </a:t>
            </a:r>
            <a:r>
              <a:rPr lang="en-US" sz="2800" dirty="0" err="1">
                <a:latin typeface="+mn-lt"/>
              </a:rPr>
              <a:t>cies</a:t>
            </a:r>
            <a:endParaRPr lang="en-US" sz="2800" dirty="0">
              <a:latin typeface="+mn-lt"/>
            </a:endParaRPr>
          </a:p>
          <a:p>
            <a:pPr>
              <a:buClrTx/>
              <a:buSzPts val="2800"/>
              <a:buFont typeface="Arial" panose="020B0604020202020204" pitchFamily="34" charset="0"/>
              <a:buChar char="•"/>
            </a:pPr>
            <a:r>
              <a:rPr lang="en-US" sz="2800" dirty="0">
                <a:latin typeface="+mn-lt"/>
              </a:rPr>
              <a:t>Eradication of privacy, diminishing of individual rights, and unnecessary obsession with data</a:t>
            </a:r>
          </a:p>
          <a:p>
            <a:pPr>
              <a:buClrTx/>
              <a:buSzPts val="2800"/>
              <a:buFont typeface="Arial" panose="020B0604020202020204" pitchFamily="34" charset="0"/>
              <a:buChar char="•"/>
            </a:pPr>
            <a:r>
              <a:rPr lang="en-US" sz="2800" dirty="0">
                <a:latin typeface="+mn-lt"/>
              </a:rPr>
              <a:t>Data as free raw material for </a:t>
            </a:r>
            <a:r>
              <a:rPr lang="en-US" sz="2800" dirty="0" err="1">
                <a:latin typeface="+mn-lt"/>
              </a:rPr>
              <a:t>cies</a:t>
            </a:r>
            <a:r>
              <a:rPr lang="en-US" sz="2800" dirty="0">
                <a:latin typeface="+mn-lt"/>
              </a:rPr>
              <a:t> to anticipate needs and sell products, for government to anticipate and control behaviors</a:t>
            </a:r>
          </a:p>
          <a:p>
            <a:pPr>
              <a:buClrTx/>
              <a:buSzPts val="2800"/>
              <a:buFont typeface="Arial" panose="020B0604020202020204" pitchFamily="34" charset="0"/>
              <a:buChar char="•"/>
            </a:pPr>
            <a:r>
              <a:rPr lang="en-US" sz="2800" dirty="0">
                <a:latin typeface="+mn-lt"/>
              </a:rPr>
              <a:t>Data as commodity</a:t>
            </a:r>
          </a:p>
          <a:p>
            <a:pPr>
              <a:buClrTx/>
              <a:buSzPts val="2800"/>
              <a:buFont typeface="Arial" panose="020B0604020202020204" pitchFamily="34" charset="0"/>
              <a:buChar char="•"/>
            </a:pPr>
            <a:r>
              <a:rPr lang="en-US" sz="2800" dirty="0">
                <a:latin typeface="+mn-lt"/>
              </a:rPr>
              <a:t>Power and Control</a:t>
            </a:r>
          </a:p>
          <a:p>
            <a:pPr>
              <a:buClrTx/>
              <a:buSzPts val="2800"/>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246258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1981200" y="481472"/>
            <a:ext cx="8229600" cy="1143000"/>
          </a:xfrm>
          <a:prstGeom prst="rect">
            <a:avLst/>
          </a:prstGeom>
          <a:noFill/>
          <a:ln>
            <a:noFill/>
          </a:ln>
        </p:spPr>
        <p:txBody>
          <a:bodyPr spcFirstLastPara="1" vert="horz" wrap="square" lIns="91425" tIns="45700" rIns="91425" bIns="45700" rtlCol="0" anchor="ctr" anchorCtr="0">
            <a:normAutofit/>
          </a:bodyPr>
          <a:lstStyle/>
          <a:p>
            <a:r>
              <a:rPr lang="en-US" dirty="0">
                <a:solidFill>
                  <a:schemeClr val="tx1"/>
                </a:solidFill>
                <a:latin typeface="+mj-lt"/>
              </a:rPr>
              <a:t>The Snowden Case</a:t>
            </a:r>
            <a:endParaRPr dirty="0">
              <a:solidFill>
                <a:schemeClr val="tx1"/>
              </a:solidFill>
              <a:latin typeface="+mj-lt"/>
            </a:endParaRPr>
          </a:p>
        </p:txBody>
      </p:sp>
      <p:sp>
        <p:nvSpPr>
          <p:cNvPr id="124" name="Google Shape;124;p5"/>
          <p:cNvSpPr txBox="1">
            <a:spLocks noGrp="1"/>
          </p:cNvSpPr>
          <p:nvPr>
            <p:ph type="body" idx="1"/>
          </p:nvPr>
        </p:nvSpPr>
        <p:spPr>
          <a:xfrm>
            <a:off x="609600" y="1624472"/>
            <a:ext cx="11258550" cy="4752056"/>
          </a:xfrm>
          <a:prstGeom prst="rect">
            <a:avLst/>
          </a:prstGeom>
          <a:noFill/>
          <a:ln>
            <a:noFill/>
          </a:ln>
        </p:spPr>
        <p:txBody>
          <a:bodyPr spcFirstLastPara="1" vert="horz" wrap="square" lIns="91425" tIns="45700" rIns="91425" bIns="45700" rtlCol="0" anchor="t" anchorCtr="0">
            <a:normAutofit fontScale="92500"/>
          </a:bodyPr>
          <a:lstStyle/>
          <a:p>
            <a:pPr indent="-457200">
              <a:lnSpc>
                <a:spcPct val="90000"/>
              </a:lnSpc>
              <a:spcBef>
                <a:spcPts val="0"/>
              </a:spcBef>
              <a:buClrTx/>
              <a:buFont typeface="Arial" panose="020B0604020202020204" pitchFamily="34" charset="0"/>
              <a:buChar char="•"/>
            </a:pPr>
            <a:endParaRPr lang="en-US" sz="2800" dirty="0">
              <a:latin typeface="+mn-lt"/>
            </a:endParaRPr>
          </a:p>
          <a:p>
            <a:pPr indent="-457200">
              <a:lnSpc>
                <a:spcPct val="90000"/>
              </a:lnSpc>
              <a:spcBef>
                <a:spcPts val="0"/>
              </a:spcBef>
              <a:buClrTx/>
              <a:buFont typeface="Arial" panose="020B0604020202020204" pitchFamily="34" charset="0"/>
              <a:buChar char="•"/>
            </a:pPr>
            <a:r>
              <a:rPr lang="en-US" sz="2800" dirty="0">
                <a:latin typeface="+mn-lt"/>
              </a:rPr>
              <a:t>Edward Snowden, former contractor for the NSA, leaked classified material (thousands of top-secret documents about U.S. surveillance system)</a:t>
            </a:r>
            <a:endParaRPr sz="2800" dirty="0">
              <a:latin typeface="+mn-lt"/>
            </a:endParaRPr>
          </a:p>
          <a:p>
            <a:pPr indent="-457200">
              <a:lnSpc>
                <a:spcPct val="90000"/>
              </a:lnSpc>
              <a:buClrTx/>
              <a:buFont typeface="Arial" panose="020B0604020202020204" pitchFamily="34" charset="0"/>
              <a:buChar char="•"/>
            </a:pPr>
            <a:r>
              <a:rPr lang="en-US" sz="2800" dirty="0">
                <a:latin typeface="+mn-lt"/>
              </a:rPr>
              <a:t>The Snowden files provided direct evidence of surveillance programs in place in the U.S. to monitor not only foreign leaders, but also US citizens</a:t>
            </a:r>
          </a:p>
          <a:p>
            <a:pPr indent="-457200">
              <a:lnSpc>
                <a:spcPct val="90000"/>
              </a:lnSpc>
              <a:buClrTx/>
              <a:buFont typeface="Arial" panose="020B0604020202020204" pitchFamily="34" charset="0"/>
              <a:buChar char="•"/>
            </a:pPr>
            <a:r>
              <a:rPr lang="en-CA" sz="2800" dirty="0">
                <a:latin typeface="+mn-lt"/>
              </a:rPr>
              <a:t>Top-secret Prism program claims direct access to servers of firms including Google, Apple and Facebook. </a:t>
            </a:r>
            <a:r>
              <a:rPr lang="en-US" sz="2800" dirty="0">
                <a:latin typeface="+mn-lt"/>
              </a:rPr>
              <a:t>Big data is gathered via cellphone usage, social media and Internet activity</a:t>
            </a:r>
          </a:p>
          <a:p>
            <a:pPr lvl="1" indent="-457200">
              <a:lnSpc>
                <a:spcPct val="90000"/>
              </a:lnSpc>
              <a:buClrTx/>
              <a:buFont typeface="Arial" panose="020B0604020202020204" pitchFamily="34" charset="0"/>
              <a:buChar char="•"/>
            </a:pPr>
            <a:r>
              <a:rPr lang="en-CA" sz="2800" dirty="0">
                <a:latin typeface="+mn-lt"/>
              </a:rPr>
              <a:t>allows officials to collect material including search history, the content of emails, file transfers and live chats, phone numbers and duration of calls, access to communication without warrants</a:t>
            </a:r>
            <a:endParaRPr sz="2600" dirty="0">
              <a:latin typeface="+mn-lt"/>
            </a:endParaRPr>
          </a:p>
          <a:p>
            <a:pPr indent="-457200">
              <a:lnSpc>
                <a:spcPct val="90000"/>
              </a:lnSpc>
              <a:buClrTx/>
              <a:buFont typeface="Arial" panose="020B0604020202020204" pitchFamily="34" charset="0"/>
              <a:buChar char="•"/>
            </a:pPr>
            <a:r>
              <a:rPr lang="en-US" sz="2800" dirty="0">
                <a:latin typeface="+mn-lt"/>
              </a:rPr>
              <a:t>Whistleblower or traitor?</a:t>
            </a:r>
            <a:endParaRPr sz="2800" dirty="0">
              <a:latin typeface="+mn-lt"/>
            </a:endParaRPr>
          </a:p>
        </p:txBody>
      </p:sp>
      <p:pic>
        <p:nvPicPr>
          <p:cNvPr id="2" name="Picture 1">
            <a:extLst>
              <a:ext uri="{FF2B5EF4-FFF2-40B4-BE49-F238E27FC236}">
                <a16:creationId xmlns:a16="http://schemas.microsoft.com/office/drawing/2014/main" id="{FB6CA3F2-9055-4B23-9F2B-7EFE27FA2B8B}"/>
              </a:ext>
            </a:extLst>
          </p:cNvPr>
          <p:cNvPicPr>
            <a:picLocks noChangeAspect="1"/>
          </p:cNvPicPr>
          <p:nvPr/>
        </p:nvPicPr>
        <p:blipFill>
          <a:blip r:embed="rId3"/>
          <a:stretch>
            <a:fillRect/>
          </a:stretch>
        </p:blipFill>
        <p:spPr>
          <a:xfrm>
            <a:off x="9925050" y="159684"/>
            <a:ext cx="1943100" cy="1682563"/>
          </a:xfrm>
          <a:prstGeom prst="rect">
            <a:avLst/>
          </a:prstGeom>
        </p:spPr>
      </p:pic>
    </p:spTree>
    <p:extLst>
      <p:ext uri="{BB962C8B-B14F-4D97-AF65-F5344CB8AC3E}">
        <p14:creationId xmlns:p14="http://schemas.microsoft.com/office/powerpoint/2010/main" val="225983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p30"/>
          <p:cNvSpPr txBox="1">
            <a:spLocks noGrp="1"/>
          </p:cNvSpPr>
          <p:nvPr>
            <p:ph type="title"/>
          </p:nvPr>
        </p:nvSpPr>
        <p:spPr>
          <a:xfrm>
            <a:off x="1714500" y="525028"/>
            <a:ext cx="8686800" cy="1143000"/>
          </a:xfrm>
          <a:prstGeom prst="rect">
            <a:avLst/>
          </a:prstGeom>
          <a:noFill/>
          <a:ln>
            <a:noFill/>
          </a:ln>
        </p:spPr>
        <p:txBody>
          <a:bodyPr spcFirstLastPara="1" vert="horz" wrap="square" lIns="91425" tIns="45700" rIns="91425" bIns="45700" rtlCol="0" anchor="ctr" anchorCtr="0">
            <a:noAutofit/>
          </a:bodyPr>
          <a:lstStyle/>
          <a:p>
            <a:pPr>
              <a:buSzPts val="3959"/>
            </a:pPr>
            <a:r>
              <a:rPr lang="en-US" sz="4000" dirty="0">
                <a:solidFill>
                  <a:schemeClr val="tx1"/>
                </a:solidFill>
                <a:latin typeface="+mj-lt"/>
              </a:rPr>
              <a:t>Why Disclose Personal Information Despite Privacy Concerns?</a:t>
            </a:r>
            <a:endParaRPr sz="4000" dirty="0">
              <a:solidFill>
                <a:schemeClr val="tx1"/>
              </a:solidFill>
              <a:latin typeface="+mj-lt"/>
            </a:endParaRPr>
          </a:p>
        </p:txBody>
      </p:sp>
      <p:sp>
        <p:nvSpPr>
          <p:cNvPr id="295" name="Google Shape;295;p30"/>
          <p:cNvSpPr txBox="1">
            <a:spLocks noGrp="1"/>
          </p:cNvSpPr>
          <p:nvPr>
            <p:ph type="body" idx="1"/>
          </p:nvPr>
        </p:nvSpPr>
        <p:spPr>
          <a:xfrm>
            <a:off x="1714500" y="1959425"/>
            <a:ext cx="8813700" cy="4517700"/>
          </a:xfrm>
          <a:prstGeom prst="rect">
            <a:avLst/>
          </a:prstGeom>
          <a:noFill/>
          <a:ln>
            <a:noFill/>
          </a:ln>
        </p:spPr>
        <p:txBody>
          <a:bodyPr spcFirstLastPara="1" vert="horz" wrap="square" lIns="91425" tIns="45700" rIns="91425" bIns="45700" rtlCol="0" anchor="t" anchorCtr="0">
            <a:normAutofit/>
          </a:bodyPr>
          <a:lstStyle/>
          <a:p>
            <a:pPr>
              <a:spcBef>
                <a:spcPts val="560"/>
              </a:spcBef>
              <a:buClrTx/>
              <a:buFont typeface="Arial" panose="020B0604020202020204" pitchFamily="34" charset="0"/>
              <a:buChar char="•"/>
            </a:pPr>
            <a:endParaRPr lang="en-US" sz="2800" dirty="0">
              <a:latin typeface="+mn-lt"/>
            </a:endParaRPr>
          </a:p>
          <a:p>
            <a:pPr>
              <a:spcBef>
                <a:spcPts val="560"/>
              </a:spcBef>
              <a:buClrTx/>
              <a:buFont typeface="Arial" panose="020B0604020202020204" pitchFamily="34" charset="0"/>
              <a:buChar char="•"/>
            </a:pPr>
            <a:r>
              <a:rPr lang="en-US" sz="3000" dirty="0">
                <a:latin typeface="+mn-lt"/>
              </a:rPr>
              <a:t>Online users are not fully aware of their vulnerability to privacy threats - “nothing to hide, nothing to fear”</a:t>
            </a:r>
            <a:endParaRPr sz="3000" dirty="0">
              <a:latin typeface="+mn-lt"/>
            </a:endParaRPr>
          </a:p>
          <a:p>
            <a:pPr indent="-457200">
              <a:spcBef>
                <a:spcPts val="560"/>
              </a:spcBef>
              <a:buClrTx/>
              <a:buFont typeface="Arial" panose="020B0604020202020204" pitchFamily="34" charset="0"/>
              <a:buChar char="•"/>
            </a:pPr>
            <a:endParaRPr sz="3000" dirty="0">
              <a:latin typeface="+mn-lt"/>
            </a:endParaRPr>
          </a:p>
          <a:p>
            <a:pPr>
              <a:spcBef>
                <a:spcPts val="560"/>
              </a:spcBef>
              <a:buClrTx/>
              <a:buFont typeface="Arial" panose="020B0604020202020204" pitchFamily="34" charset="0"/>
              <a:buChar char="•"/>
            </a:pPr>
            <a:r>
              <a:rPr lang="en-US" sz="3000" dirty="0">
                <a:latin typeface="+mn-lt"/>
              </a:rPr>
              <a:t>Privacy becomes a concern only when it has been lost or breached</a:t>
            </a:r>
            <a:endParaRPr sz="3000" b="1" dirty="0">
              <a:latin typeface="+mn-lt"/>
            </a:endParaRPr>
          </a:p>
        </p:txBody>
      </p:sp>
    </p:spTree>
    <p:extLst>
      <p:ext uri="{BB962C8B-B14F-4D97-AF65-F5344CB8AC3E}">
        <p14:creationId xmlns:p14="http://schemas.microsoft.com/office/powerpoint/2010/main" val="106999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g7b543dba2d_0_27"/>
          <p:cNvSpPr txBox="1">
            <a:spLocks noGrp="1"/>
          </p:cNvSpPr>
          <p:nvPr>
            <p:ph type="title"/>
          </p:nvPr>
        </p:nvSpPr>
        <p:spPr>
          <a:xfrm>
            <a:off x="1714500" y="525028"/>
            <a:ext cx="8686800" cy="1143000"/>
          </a:xfrm>
          <a:prstGeom prst="rect">
            <a:avLst/>
          </a:prstGeom>
          <a:noFill/>
          <a:ln>
            <a:noFill/>
          </a:ln>
        </p:spPr>
        <p:txBody>
          <a:bodyPr spcFirstLastPara="1" vert="horz" wrap="square" lIns="91425" tIns="45700" rIns="91425" bIns="45700" rtlCol="0" anchor="ctr" anchorCtr="0">
            <a:noAutofit/>
          </a:bodyPr>
          <a:lstStyle/>
          <a:p>
            <a:pPr>
              <a:buSzPts val="3959"/>
            </a:pPr>
            <a:r>
              <a:rPr lang="en-US" sz="4000" dirty="0">
                <a:solidFill>
                  <a:schemeClr val="tx1"/>
                </a:solidFill>
                <a:latin typeface="+mj-lt"/>
              </a:rPr>
              <a:t>Why Disclose Personal Information Despite Privacy Concerns? cont’d</a:t>
            </a:r>
            <a:endParaRPr sz="4000" dirty="0">
              <a:solidFill>
                <a:schemeClr val="tx1"/>
              </a:solidFill>
              <a:latin typeface="+mj-lt"/>
            </a:endParaRPr>
          </a:p>
        </p:txBody>
      </p:sp>
      <p:sp>
        <p:nvSpPr>
          <p:cNvPr id="302" name="Google Shape;302;g7b543dba2d_0_27"/>
          <p:cNvSpPr txBox="1">
            <a:spLocks noGrp="1"/>
          </p:cNvSpPr>
          <p:nvPr>
            <p:ph type="body" idx="1"/>
          </p:nvPr>
        </p:nvSpPr>
        <p:spPr>
          <a:xfrm>
            <a:off x="1603950" y="2159375"/>
            <a:ext cx="8984100" cy="4337700"/>
          </a:xfrm>
          <a:prstGeom prst="rect">
            <a:avLst/>
          </a:prstGeom>
          <a:noFill/>
          <a:ln>
            <a:noFill/>
          </a:ln>
        </p:spPr>
        <p:txBody>
          <a:bodyPr spcFirstLastPara="1" vert="horz" wrap="square" lIns="91425" tIns="45700" rIns="91425" bIns="45700" rtlCol="0" anchor="t" anchorCtr="0">
            <a:noAutofit/>
          </a:bodyPr>
          <a:lstStyle/>
          <a:p>
            <a:pPr>
              <a:spcBef>
                <a:spcPts val="560"/>
              </a:spcBef>
              <a:buClrTx/>
              <a:buFont typeface="Arial" panose="020B0604020202020204" pitchFamily="34" charset="0"/>
              <a:buChar char="•"/>
            </a:pPr>
            <a:r>
              <a:rPr lang="en-US" sz="2800" dirty="0">
                <a:latin typeface="+mn-lt"/>
              </a:rPr>
              <a:t>Voluntarily disclosing information known as </a:t>
            </a:r>
            <a:r>
              <a:rPr lang="en-US" sz="2800" b="1" dirty="0">
                <a:latin typeface="+mn-lt"/>
              </a:rPr>
              <a:t>information revelation</a:t>
            </a:r>
            <a:r>
              <a:rPr lang="en-US" sz="2800" dirty="0">
                <a:latin typeface="+mn-lt"/>
              </a:rPr>
              <a:t>.</a:t>
            </a:r>
            <a:endParaRPr sz="2800" dirty="0">
              <a:latin typeface="+mn-lt"/>
            </a:endParaRPr>
          </a:p>
          <a:p>
            <a:pPr indent="-457200">
              <a:spcBef>
                <a:spcPts val="560"/>
              </a:spcBef>
              <a:buClrTx/>
              <a:buFont typeface="Arial" panose="020B0604020202020204" pitchFamily="34" charset="0"/>
              <a:buChar char="•"/>
            </a:pPr>
            <a:endParaRPr sz="2800" dirty="0">
              <a:latin typeface="+mn-lt"/>
            </a:endParaRPr>
          </a:p>
          <a:p>
            <a:pPr>
              <a:spcBef>
                <a:spcPts val="560"/>
              </a:spcBef>
              <a:buClrTx/>
              <a:buFont typeface="Arial" panose="020B0604020202020204" pitchFamily="34" charset="0"/>
              <a:buChar char="•"/>
            </a:pPr>
            <a:r>
              <a:rPr lang="en-US" sz="2800" b="1" dirty="0">
                <a:latin typeface="+mn-lt"/>
              </a:rPr>
              <a:t>Privacy paradox: </a:t>
            </a:r>
            <a:r>
              <a:rPr lang="en-US" sz="2800" dirty="0">
                <a:latin typeface="+mn-lt"/>
              </a:rPr>
              <a:t>Users report high levels of concern about the potential misuse of their personal data but continue to disclose large amounts of personal information online.</a:t>
            </a:r>
          </a:p>
          <a:p>
            <a:pPr>
              <a:spcBef>
                <a:spcPts val="560"/>
              </a:spcBef>
              <a:buClrTx/>
              <a:buFont typeface="Arial" panose="020B0604020202020204" pitchFamily="34" charset="0"/>
              <a:buChar char="•"/>
            </a:pPr>
            <a:r>
              <a:rPr lang="en-US" sz="2800" b="1" dirty="0">
                <a:latin typeface="+mn-lt"/>
              </a:rPr>
              <a:t>Solutions?</a:t>
            </a:r>
            <a:endParaRPr sz="2800" b="1" dirty="0">
              <a:latin typeface="+mn-lt"/>
            </a:endParaRPr>
          </a:p>
        </p:txBody>
      </p:sp>
    </p:spTree>
    <p:extLst>
      <p:ext uri="{BB962C8B-B14F-4D97-AF65-F5344CB8AC3E}">
        <p14:creationId xmlns:p14="http://schemas.microsoft.com/office/powerpoint/2010/main" val="242320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7F59-C398-49D7-9CA8-C52E8F2AE279}"/>
              </a:ext>
            </a:extLst>
          </p:cNvPr>
          <p:cNvSpPr>
            <a:spLocks noGrp="1"/>
          </p:cNvSpPr>
          <p:nvPr>
            <p:ph type="title"/>
          </p:nvPr>
        </p:nvSpPr>
        <p:spPr/>
        <p:txBody>
          <a:bodyPr/>
          <a:lstStyle/>
          <a:p>
            <a:r>
              <a:rPr lang="en-CA" dirty="0"/>
              <a:t>Activity: I am my data</a:t>
            </a:r>
          </a:p>
        </p:txBody>
      </p:sp>
      <p:sp>
        <p:nvSpPr>
          <p:cNvPr id="3" name="Content Placeholder 2">
            <a:extLst>
              <a:ext uri="{FF2B5EF4-FFF2-40B4-BE49-F238E27FC236}">
                <a16:creationId xmlns:a16="http://schemas.microsoft.com/office/drawing/2014/main" id="{585FB5DC-5DC4-4104-A093-B1B4DB1D306B}"/>
              </a:ext>
            </a:extLst>
          </p:cNvPr>
          <p:cNvSpPr>
            <a:spLocks noGrp="1"/>
          </p:cNvSpPr>
          <p:nvPr>
            <p:ph idx="1"/>
          </p:nvPr>
        </p:nvSpPr>
        <p:spPr/>
        <p:txBody>
          <a:bodyPr>
            <a:normAutofit fontScale="85000" lnSpcReduction="10000"/>
          </a:bodyPr>
          <a:lstStyle/>
          <a:p>
            <a:r>
              <a:rPr lang="en-CA" dirty="0"/>
              <a:t>I am asking you to pretend that you do not who you </a:t>
            </a:r>
            <a:r>
              <a:rPr lang="en-CA" dirty="0" err="1"/>
              <a:t>are..ha</a:t>
            </a:r>
            <a:r>
              <a:rPr lang="en-CA" dirty="0"/>
              <a:t>! Draw your profile based on the information you gather on the internet.  What can someone or a company get to know about you based on an internet search?</a:t>
            </a:r>
          </a:p>
          <a:p>
            <a:r>
              <a:rPr lang="en-CA" b="1" dirty="0"/>
              <a:t>1. Go on your Facebook profile, Parameters, your Facebook info. Request to have Facebook send you your Facebook information. Do this now as it might take a day to receive the information. </a:t>
            </a:r>
          </a:p>
          <a:p>
            <a:r>
              <a:rPr lang="en-CA" dirty="0"/>
              <a:t>2. Go on Google and search your name. Anything? You should log off of any account you might have (e.g. IG, Facebook). </a:t>
            </a:r>
          </a:p>
          <a:p>
            <a:pPr lvl="1"/>
            <a:r>
              <a:rPr lang="en-CA" dirty="0"/>
              <a:t>Search for your name on Facebook, Instagram, LinkedIn, etc..  Write down what one can know about you. </a:t>
            </a:r>
          </a:p>
          <a:p>
            <a:r>
              <a:rPr lang="en-CA" dirty="0"/>
              <a:t>3. Look at the content that Facebook sent you. Look specifically at:</a:t>
            </a:r>
          </a:p>
          <a:p>
            <a:pPr lvl="1"/>
            <a:r>
              <a:rPr lang="en-CA" dirty="0"/>
              <a:t> ads and businesses-  Your off Facebook activity, </a:t>
            </a:r>
            <a:r>
              <a:rPr lang="en-CA" dirty="0" err="1"/>
              <a:t>Advertisers_who_uploaded</a:t>
            </a:r>
            <a:r>
              <a:rPr lang="en-CA" dirty="0"/>
              <a:t> a contact list with your information, Ads interest</a:t>
            </a:r>
          </a:p>
          <a:p>
            <a:pPr lvl="1"/>
            <a:r>
              <a:rPr lang="en-CA" dirty="0"/>
              <a:t>Location: primary location</a:t>
            </a:r>
          </a:p>
          <a:p>
            <a:pPr lvl="1"/>
            <a:r>
              <a:rPr lang="en-CA" dirty="0"/>
              <a:t>Profile information</a:t>
            </a:r>
          </a:p>
          <a:p>
            <a:pPr marL="201168" lvl="1" indent="0">
              <a:buNone/>
            </a:pPr>
            <a:r>
              <a:rPr lang="en-CA" dirty="0"/>
              <a:t>So, what can one know about you based on an internet search? Provide a reflection on your findings. </a:t>
            </a:r>
          </a:p>
        </p:txBody>
      </p:sp>
    </p:spTree>
    <p:extLst>
      <p:ext uri="{BB962C8B-B14F-4D97-AF65-F5344CB8AC3E}">
        <p14:creationId xmlns:p14="http://schemas.microsoft.com/office/powerpoint/2010/main" val="591318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644776"/>
            <a:ext cx="7772400" cy="1470025"/>
          </a:xfrm>
        </p:spPr>
        <p:txBody>
          <a:bodyPr>
            <a:noAutofit/>
          </a:bodyPr>
          <a:lstStyle/>
          <a:p>
            <a:r>
              <a:rPr lang="en-US" sz="4000" dirty="0"/>
              <a:t>Chapter 6</a:t>
            </a:r>
            <a:br>
              <a:rPr lang="en-US" sz="4000" dirty="0"/>
            </a:br>
            <a:r>
              <a:rPr lang="en-US" sz="3000" dirty="0">
                <a:effectLst/>
                <a:latin typeface="Calibri" panose="020F0502020204030204" pitchFamily="34" charset="0"/>
                <a:ea typeface="Calibri" panose="020F0502020204030204" pitchFamily="34" charset="0"/>
                <a:cs typeface="Times New Roman" panose="02020603050405020304" pitchFamily="18" charset="0"/>
              </a:rPr>
              <a:t>textbook by Anabel Quan-</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Haase</a:t>
            </a:r>
            <a:r>
              <a:rPr lang="en-US" sz="3000" dirty="0">
                <a:effectLst/>
                <a:latin typeface="Calibri" panose="020F0502020204030204" pitchFamily="34" charset="0"/>
                <a:ea typeface="Calibri" panose="020F0502020204030204" pitchFamily="34" charset="0"/>
                <a:cs typeface="Times New Roman" panose="02020603050405020304" pitchFamily="18" charset="0"/>
              </a:rPr>
              <a:t> entitled “</a:t>
            </a:r>
            <a:r>
              <a:rPr lang="en-US" sz="3000" i="1" dirty="0">
                <a:effectLst/>
                <a:latin typeface="Calibri" panose="020F0502020204030204" pitchFamily="34" charset="0"/>
                <a:ea typeface="Calibri" panose="020F0502020204030204" pitchFamily="34" charset="0"/>
                <a:cs typeface="Times New Roman" panose="02020603050405020304" pitchFamily="18" charset="0"/>
              </a:rPr>
              <a:t>Technology and Society: Social Networks, Power, and Inequality”</a:t>
            </a:r>
            <a:endParaRPr lang="en-US" sz="3000" dirty="0"/>
          </a:p>
        </p:txBody>
      </p:sp>
      <p:sp>
        <p:nvSpPr>
          <p:cNvPr id="5" name="Subtitle 4"/>
          <p:cNvSpPr>
            <a:spLocks noGrp="1"/>
          </p:cNvSpPr>
          <p:nvPr>
            <p:ph type="subTitle" idx="1"/>
          </p:nvPr>
        </p:nvSpPr>
        <p:spPr/>
        <p:txBody>
          <a:bodyPr/>
          <a:lstStyle/>
          <a:p>
            <a:r>
              <a:rPr lang="en-CA" dirty="0"/>
              <a:t>Technology and Inequality</a:t>
            </a:r>
          </a:p>
          <a:p>
            <a:endParaRPr lang="en-US" dirty="0"/>
          </a:p>
        </p:txBody>
      </p:sp>
    </p:spTree>
    <p:extLst>
      <p:ext uri="{BB962C8B-B14F-4D97-AF65-F5344CB8AC3E}">
        <p14:creationId xmlns:p14="http://schemas.microsoft.com/office/powerpoint/2010/main" val="339647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81000"/>
            <a:ext cx="8229600" cy="1143000"/>
          </a:xfrm>
        </p:spPr>
        <p:txBody>
          <a:bodyPr>
            <a:normAutofit fontScale="90000"/>
          </a:bodyPr>
          <a:lstStyle/>
          <a:p>
            <a:r>
              <a:rPr lang="en-US" dirty="0"/>
              <a:t>Why Study Technology and Inequality?</a:t>
            </a:r>
          </a:p>
        </p:txBody>
      </p:sp>
      <p:sp>
        <p:nvSpPr>
          <p:cNvPr id="7171" name="Rectangle 3"/>
          <p:cNvSpPr>
            <a:spLocks noGrp="1" noChangeArrowheads="1"/>
          </p:cNvSpPr>
          <p:nvPr>
            <p:ph idx="1"/>
          </p:nvPr>
        </p:nvSpPr>
        <p:spPr>
          <a:xfrm>
            <a:off x="914399" y="2109457"/>
            <a:ext cx="9913545" cy="3720976"/>
          </a:xfrm>
        </p:spPr>
        <p:txBody>
          <a:bodyPr>
            <a:normAutofit/>
          </a:bodyPr>
          <a:lstStyle/>
          <a:p>
            <a:r>
              <a:rPr lang="en-CA" altLang="en-US" dirty="0"/>
              <a:t>Understanding technological inequality is important to researchers, policy-makers, and politicians because technology provides educational, political, and economic advantages, creating </a:t>
            </a:r>
            <a:r>
              <a:rPr lang="en-CA" altLang="en-US" b="1" dirty="0"/>
              <a:t>power imbalances</a:t>
            </a:r>
            <a:r>
              <a:rPr lang="en-CA" altLang="en-US" dirty="0"/>
              <a:t> and potentially </a:t>
            </a:r>
            <a:r>
              <a:rPr lang="en-CA" altLang="en-US" b="1" dirty="0"/>
              <a:t>conflict</a:t>
            </a:r>
            <a:r>
              <a:rPr lang="en-CA" altLang="en-US" dirty="0"/>
              <a:t> between social groups.</a:t>
            </a:r>
          </a:p>
          <a:p>
            <a:pPr marL="0" indent="0">
              <a:buNone/>
            </a:pPr>
            <a:endParaRPr lang="en-CA" altLang="en-US" dirty="0"/>
          </a:p>
          <a:p>
            <a:pPr eaLnBrk="1" hangingPunct="1"/>
            <a:r>
              <a:rPr lang="en-CA" altLang="en-US" dirty="0"/>
              <a:t>Key issues to consider include the social, economic, and cultural </a:t>
            </a:r>
            <a:r>
              <a:rPr lang="en-CA" altLang="en-US" b="1" dirty="0"/>
              <a:t>consequences</a:t>
            </a:r>
            <a:r>
              <a:rPr lang="en-CA" altLang="en-US" dirty="0"/>
              <a:t> for those not connected to the Internet.</a:t>
            </a:r>
          </a:p>
          <a:p>
            <a:pPr marL="0" indent="0">
              <a:buNone/>
            </a:pPr>
            <a:endParaRPr lang="en-CA" altLang="en-US" sz="3200" dirty="0"/>
          </a:p>
        </p:txBody>
      </p:sp>
    </p:spTree>
    <p:extLst>
      <p:ext uri="{BB962C8B-B14F-4D97-AF65-F5344CB8AC3E}">
        <p14:creationId xmlns:p14="http://schemas.microsoft.com/office/powerpoint/2010/main" val="124179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981200" y="381000"/>
            <a:ext cx="8229600" cy="1143000"/>
          </a:xfrm>
        </p:spPr>
        <p:txBody>
          <a:bodyPr>
            <a:normAutofit/>
          </a:bodyPr>
          <a:lstStyle/>
          <a:p>
            <a:r>
              <a:rPr lang="en-US" dirty="0"/>
              <a:t>The Digital Divide</a:t>
            </a:r>
          </a:p>
        </p:txBody>
      </p:sp>
      <p:sp>
        <p:nvSpPr>
          <p:cNvPr id="7171" name="Rectangle 3"/>
          <p:cNvSpPr>
            <a:spLocks noGrp="1" noChangeArrowheads="1"/>
          </p:cNvSpPr>
          <p:nvPr>
            <p:ph idx="1"/>
          </p:nvPr>
        </p:nvSpPr>
        <p:spPr>
          <a:xfrm>
            <a:off x="715224" y="2064190"/>
            <a:ext cx="9495576" cy="4184210"/>
          </a:xfrm>
        </p:spPr>
        <p:txBody>
          <a:bodyPr>
            <a:normAutofit/>
          </a:bodyPr>
          <a:lstStyle/>
          <a:p>
            <a:r>
              <a:rPr lang="en-US" altLang="en-US" sz="2500" dirty="0"/>
              <a:t>The </a:t>
            </a:r>
            <a:r>
              <a:rPr lang="en-US" altLang="en-US" sz="2500" b="1" dirty="0"/>
              <a:t>digital divide </a:t>
            </a:r>
            <a:r>
              <a:rPr lang="en-US" altLang="en-US" sz="2500" dirty="0"/>
              <a:t>describes the differences between social groups in access to, use of, and empowerment by networked computers and other digital tools.</a:t>
            </a:r>
          </a:p>
          <a:p>
            <a:pPr marL="0" indent="0">
              <a:buNone/>
            </a:pPr>
            <a:endParaRPr lang="en-US" altLang="en-US" sz="2500" dirty="0"/>
          </a:p>
          <a:p>
            <a:pPr eaLnBrk="1" hangingPunct="1"/>
            <a:r>
              <a:rPr lang="en-US" altLang="en-US" sz="2500" dirty="0"/>
              <a:t>The gap between </a:t>
            </a:r>
            <a:r>
              <a:rPr lang="en-US" altLang="en-US" sz="2500" b="1" dirty="0"/>
              <a:t>haves</a:t>
            </a:r>
            <a:r>
              <a:rPr lang="en-US" altLang="en-US" sz="2500" dirty="0"/>
              <a:t> and </a:t>
            </a:r>
            <a:r>
              <a:rPr lang="en-US" altLang="en-US" sz="2500" b="1" dirty="0"/>
              <a:t>have-nots</a:t>
            </a:r>
            <a:r>
              <a:rPr lang="en-US" altLang="en-US" sz="2500" dirty="0"/>
              <a:t> is also evident in a range of digital tools including cellphones, laptops, tablets, and e-book readers.</a:t>
            </a:r>
          </a:p>
          <a:p>
            <a:pPr marL="0" indent="0">
              <a:buNone/>
            </a:pPr>
            <a:endParaRPr lang="en-CA" altLang="en-US" sz="2500" dirty="0"/>
          </a:p>
        </p:txBody>
      </p:sp>
    </p:spTree>
    <p:extLst>
      <p:ext uri="{BB962C8B-B14F-4D97-AF65-F5344CB8AC3E}">
        <p14:creationId xmlns:p14="http://schemas.microsoft.com/office/powerpoint/2010/main" val="161530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A35F-BCB8-4C59-8791-3618B917E22C}"/>
              </a:ext>
            </a:extLst>
          </p:cNvPr>
          <p:cNvSpPr>
            <a:spLocks noGrp="1"/>
          </p:cNvSpPr>
          <p:nvPr>
            <p:ph type="title"/>
          </p:nvPr>
        </p:nvSpPr>
        <p:spPr/>
        <p:txBody>
          <a:bodyPr/>
          <a:lstStyle/>
          <a:p>
            <a:r>
              <a:rPr lang="en-CA" dirty="0"/>
              <a:t>Outline</a:t>
            </a:r>
          </a:p>
        </p:txBody>
      </p:sp>
      <p:sp>
        <p:nvSpPr>
          <p:cNvPr id="3" name="Content Placeholder 2">
            <a:extLst>
              <a:ext uri="{FF2B5EF4-FFF2-40B4-BE49-F238E27FC236}">
                <a16:creationId xmlns:a16="http://schemas.microsoft.com/office/drawing/2014/main" id="{F84D05B6-19C5-4E64-A5BC-40989B120A35}"/>
              </a:ext>
            </a:extLst>
          </p:cNvPr>
          <p:cNvSpPr>
            <a:spLocks noGrp="1"/>
          </p:cNvSpPr>
          <p:nvPr>
            <p:ph idx="1"/>
          </p:nvPr>
        </p:nvSpPr>
        <p:spPr/>
        <p:txBody>
          <a:bodyPr/>
          <a:lstStyle/>
          <a:p>
            <a:r>
              <a:rPr lang="en-CA" dirty="0"/>
              <a:t>What is Conflict theory</a:t>
            </a:r>
          </a:p>
          <a:p>
            <a:r>
              <a:rPr lang="en-CA" dirty="0"/>
              <a:t>The deskilling debate</a:t>
            </a:r>
          </a:p>
          <a:p>
            <a:r>
              <a:rPr lang="en-CA" dirty="0"/>
              <a:t>Surveillance Society</a:t>
            </a:r>
          </a:p>
          <a:p>
            <a:r>
              <a:rPr lang="en-CA" dirty="0"/>
              <a:t>The digital divide</a:t>
            </a:r>
          </a:p>
        </p:txBody>
      </p:sp>
    </p:spTree>
    <p:extLst>
      <p:ext uri="{BB962C8B-B14F-4D97-AF65-F5344CB8AC3E}">
        <p14:creationId xmlns:p14="http://schemas.microsoft.com/office/powerpoint/2010/main" val="304170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457200"/>
            <a:ext cx="8229600" cy="1143000"/>
          </a:xfrm>
        </p:spPr>
        <p:txBody>
          <a:bodyPr>
            <a:normAutofit fontScale="90000"/>
          </a:bodyPr>
          <a:lstStyle/>
          <a:p>
            <a:r>
              <a:rPr lang="en-US" dirty="0"/>
              <a:t>Components of the Digital Divide</a:t>
            </a:r>
          </a:p>
        </p:txBody>
      </p:sp>
      <p:sp>
        <p:nvSpPr>
          <p:cNvPr id="7171" name="Rectangle 3"/>
          <p:cNvSpPr>
            <a:spLocks noGrp="1" noChangeArrowheads="1"/>
          </p:cNvSpPr>
          <p:nvPr>
            <p:ph idx="1"/>
          </p:nvPr>
        </p:nvSpPr>
        <p:spPr>
          <a:xfrm>
            <a:off x="1905000" y="1676400"/>
            <a:ext cx="8229600" cy="4572000"/>
          </a:xfrm>
        </p:spPr>
        <p:txBody>
          <a:bodyPr/>
          <a:lstStyle/>
          <a:p>
            <a:pPr eaLnBrk="1" hangingPunct="1"/>
            <a:endParaRPr lang="en-CA" altLang="en-US" sz="3200" dirty="0"/>
          </a:p>
          <a:p>
            <a:pPr eaLnBrk="1" hangingPunct="1"/>
            <a:r>
              <a:rPr lang="en-CA" altLang="en-US" sz="3200" dirty="0"/>
              <a:t>Five central components of the digital divide :</a:t>
            </a:r>
          </a:p>
          <a:p>
            <a:pPr marL="914400" lvl="1" indent="-457200">
              <a:buFont typeface="Times New Roman" panose="02020603050405020304" pitchFamily="18" charset="0"/>
              <a:buAutoNum type="arabicPeriod"/>
            </a:pPr>
            <a:r>
              <a:rPr lang="en-CA" altLang="en-US" sz="3000" b="1" dirty="0"/>
              <a:t>Access divide</a:t>
            </a:r>
          </a:p>
          <a:p>
            <a:pPr marL="914400" lvl="1" indent="-457200">
              <a:buFont typeface="Times New Roman" panose="02020603050405020304" pitchFamily="18" charset="0"/>
              <a:buAutoNum type="arabicPeriod"/>
            </a:pPr>
            <a:r>
              <a:rPr lang="en-CA" altLang="en-US" sz="3000" b="1" dirty="0"/>
              <a:t>Skills divide</a:t>
            </a:r>
          </a:p>
          <a:p>
            <a:pPr marL="914400" lvl="1" indent="-457200">
              <a:buFont typeface="Times New Roman" panose="02020603050405020304" pitchFamily="18" charset="0"/>
              <a:buAutoNum type="arabicPeriod"/>
            </a:pPr>
            <a:r>
              <a:rPr lang="en-CA" altLang="en-US" sz="3000" b="1" dirty="0"/>
              <a:t>Economic opportunity divide</a:t>
            </a:r>
          </a:p>
          <a:p>
            <a:pPr marL="914400" lvl="1" indent="-457200">
              <a:buFont typeface="Times New Roman" panose="02020603050405020304" pitchFamily="18" charset="0"/>
              <a:buAutoNum type="arabicPeriod"/>
            </a:pPr>
            <a:r>
              <a:rPr lang="en-CA" altLang="en-US" sz="3000" b="1" dirty="0"/>
              <a:t>Democratic divide</a:t>
            </a:r>
          </a:p>
          <a:p>
            <a:pPr marL="914400" lvl="1" indent="-457200">
              <a:buFont typeface="Times New Roman" panose="02020603050405020304" pitchFamily="18" charset="0"/>
              <a:buAutoNum type="arabicPeriod"/>
            </a:pPr>
            <a:r>
              <a:rPr lang="en-CA" altLang="en-US" sz="3000" b="1" dirty="0"/>
              <a:t>Social media divide</a:t>
            </a:r>
          </a:p>
          <a:p>
            <a:pPr eaLnBrk="1" hangingPunct="1"/>
            <a:endParaRPr lang="en-US" altLang="en-US" sz="3200" dirty="0"/>
          </a:p>
        </p:txBody>
      </p:sp>
    </p:spTree>
    <p:extLst>
      <p:ext uri="{BB962C8B-B14F-4D97-AF65-F5344CB8AC3E}">
        <p14:creationId xmlns:p14="http://schemas.microsoft.com/office/powerpoint/2010/main" val="61006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097280" y="286603"/>
            <a:ext cx="10058400" cy="1450757"/>
          </a:xfrm>
        </p:spPr>
        <p:txBody>
          <a:bodyPr anchor="b">
            <a:normAutofit/>
          </a:bodyPr>
          <a:lstStyle/>
          <a:p>
            <a:r>
              <a:rPr lang="en-US" dirty="0"/>
              <a:t>1. Access Divide</a:t>
            </a:r>
          </a:p>
        </p:txBody>
      </p:sp>
      <p:sp>
        <p:nvSpPr>
          <p:cNvPr id="7171" name="Rectangle 3"/>
          <p:cNvSpPr>
            <a:spLocks noGrp="1" noChangeArrowheads="1"/>
          </p:cNvSpPr>
          <p:nvPr>
            <p:ph sz="half" idx="1"/>
          </p:nvPr>
        </p:nvSpPr>
        <p:spPr>
          <a:xfrm>
            <a:off x="1097280" y="2120900"/>
            <a:ext cx="4639736" cy="4171258"/>
          </a:xfrm>
        </p:spPr>
        <p:txBody>
          <a:bodyPr>
            <a:normAutofit fontScale="85000" lnSpcReduction="20000"/>
          </a:bodyPr>
          <a:lstStyle/>
          <a:p>
            <a:pPr eaLnBrk="1" hangingPunct="1"/>
            <a:r>
              <a:rPr lang="en-CA" altLang="en-US" sz="2100" dirty="0"/>
              <a:t>The </a:t>
            </a:r>
            <a:r>
              <a:rPr lang="en-CA" altLang="en-US" sz="2100" b="1" dirty="0"/>
              <a:t>access divide </a:t>
            </a:r>
            <a:r>
              <a:rPr lang="en-CA" altLang="en-US" sz="2100" dirty="0"/>
              <a:t>examines: </a:t>
            </a:r>
          </a:p>
          <a:p>
            <a:pPr lvl="1" eaLnBrk="1" hangingPunct="1"/>
            <a:r>
              <a:rPr lang="en-CA" altLang="en-US" sz="2100" dirty="0"/>
              <a:t>whether or not a person has access to the Internet</a:t>
            </a:r>
          </a:p>
          <a:p>
            <a:pPr lvl="1" eaLnBrk="1" hangingPunct="1"/>
            <a:r>
              <a:rPr lang="en-CA" altLang="en-US" sz="2100" dirty="0"/>
              <a:t>type of access</a:t>
            </a:r>
          </a:p>
          <a:p>
            <a:pPr lvl="1" eaLnBrk="1" hangingPunct="1"/>
            <a:r>
              <a:rPr lang="en-CA" altLang="en-US" sz="2100" dirty="0"/>
              <a:t>location</a:t>
            </a:r>
          </a:p>
          <a:p>
            <a:pPr lvl="1" eaLnBrk="1" hangingPunct="1"/>
            <a:r>
              <a:rPr lang="en-CA" altLang="en-US" sz="2100" dirty="0"/>
              <a:t>frequency of use</a:t>
            </a:r>
          </a:p>
          <a:p>
            <a:r>
              <a:rPr lang="en-CA" altLang="en-US" sz="2100" dirty="0"/>
              <a:t>COVID is worsening the digital divide.</a:t>
            </a:r>
          </a:p>
          <a:p>
            <a:r>
              <a:rPr lang="en-CA" sz="2100" dirty="0">
                <a:hlinkClick r:id="rId3"/>
              </a:rPr>
              <a:t>“According to the CRTC</a:t>
            </a:r>
            <a:r>
              <a:rPr lang="en-CA" sz="2100" dirty="0"/>
              <a:t>, nearly 86 per cent of households overall have that level of service currently, but in rural areas only 40 per cent do. In First Nation communities, it's estimated that just 30 per cent of households have internet connections with the recommended speed. ”(Stewart, CBC. 2020)</a:t>
            </a:r>
            <a:endParaRPr lang="en-CA" altLang="en-US" sz="2100" dirty="0"/>
          </a:p>
          <a:p>
            <a:pPr eaLnBrk="1" hangingPunct="1"/>
            <a:endParaRPr lang="en-CA" altLang="en-US" dirty="0"/>
          </a:p>
        </p:txBody>
      </p:sp>
      <p:pic>
        <p:nvPicPr>
          <p:cNvPr id="2" name="Picture 1">
            <a:extLst>
              <a:ext uri="{FF2B5EF4-FFF2-40B4-BE49-F238E27FC236}">
                <a16:creationId xmlns:a16="http://schemas.microsoft.com/office/drawing/2014/main" id="{A513C6A2-C7DF-434E-A9AA-BBD1F670D851}"/>
              </a:ext>
            </a:extLst>
          </p:cNvPr>
          <p:cNvPicPr>
            <a:picLocks noChangeAspect="1"/>
          </p:cNvPicPr>
          <p:nvPr/>
        </p:nvPicPr>
        <p:blipFill>
          <a:blip r:embed="rId4"/>
          <a:stretch>
            <a:fillRect/>
          </a:stretch>
        </p:blipFill>
        <p:spPr>
          <a:xfrm>
            <a:off x="6515944" y="2318893"/>
            <a:ext cx="4639736" cy="3352208"/>
          </a:xfrm>
          <a:prstGeom prst="rect">
            <a:avLst/>
          </a:prstGeom>
          <a:noFill/>
        </p:spPr>
      </p:pic>
      <p:sp>
        <p:nvSpPr>
          <p:cNvPr id="3" name="TextBox 2">
            <a:extLst>
              <a:ext uri="{FF2B5EF4-FFF2-40B4-BE49-F238E27FC236}">
                <a16:creationId xmlns:a16="http://schemas.microsoft.com/office/drawing/2014/main" id="{4F08F09E-1D62-4470-A1BF-51206559F77E}"/>
              </a:ext>
            </a:extLst>
          </p:cNvPr>
          <p:cNvSpPr txBox="1"/>
          <p:nvPr/>
        </p:nvSpPr>
        <p:spPr>
          <a:xfrm>
            <a:off x="7260879" y="5794218"/>
            <a:ext cx="4033605" cy="276999"/>
          </a:xfrm>
          <a:prstGeom prst="rect">
            <a:avLst/>
          </a:prstGeom>
          <a:noFill/>
        </p:spPr>
        <p:txBody>
          <a:bodyPr wrap="none" rtlCol="0">
            <a:spAutoFit/>
          </a:bodyPr>
          <a:lstStyle/>
          <a:p>
            <a:r>
              <a:rPr lang="en-CA" sz="1200" dirty="0"/>
              <a:t>Source: CRTC, https://crtc.gc.ca/eng/internet/internet.htm</a:t>
            </a:r>
          </a:p>
        </p:txBody>
      </p:sp>
    </p:spTree>
    <p:extLst>
      <p:ext uri="{BB962C8B-B14F-4D97-AF65-F5344CB8AC3E}">
        <p14:creationId xmlns:p14="http://schemas.microsoft.com/office/powerpoint/2010/main" val="197812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381000"/>
            <a:ext cx="8229600" cy="1143000"/>
          </a:xfrm>
        </p:spPr>
        <p:txBody>
          <a:bodyPr>
            <a:normAutofit fontScale="90000"/>
          </a:bodyPr>
          <a:lstStyle/>
          <a:p>
            <a:r>
              <a:rPr lang="en-US" dirty="0"/>
              <a:t>Case Study: First Mile Project</a:t>
            </a:r>
          </a:p>
        </p:txBody>
      </p:sp>
      <p:sp>
        <p:nvSpPr>
          <p:cNvPr id="7171" name="Rectangle 3"/>
          <p:cNvSpPr>
            <a:spLocks noGrp="1" noChangeArrowheads="1"/>
          </p:cNvSpPr>
          <p:nvPr>
            <p:ph idx="1"/>
          </p:nvPr>
        </p:nvSpPr>
        <p:spPr>
          <a:xfrm>
            <a:off x="615637" y="1910281"/>
            <a:ext cx="10628768" cy="4463359"/>
          </a:xfrm>
        </p:spPr>
        <p:txBody>
          <a:bodyPr>
            <a:normAutofit/>
          </a:bodyPr>
          <a:lstStyle/>
          <a:p>
            <a:r>
              <a:rPr lang="en-US" sz="1600" dirty="0"/>
              <a:t>To improve connectivity, different strategies have been proposed to increase First Nations people’s inclusion in the networked society.</a:t>
            </a:r>
          </a:p>
          <a:p>
            <a:r>
              <a:rPr lang="en-US" sz="1600" dirty="0"/>
              <a:t>According to McMahon (2014), the </a:t>
            </a:r>
            <a:r>
              <a:rPr lang="en-US" sz="1600" b="1" dirty="0"/>
              <a:t>First Mile project </a:t>
            </a:r>
            <a:r>
              <a:rPr lang="en-US" sz="1600" dirty="0"/>
              <a:t>is an approach that focuses on “ways that public policies, regulations, and other supports enable user communities to generate and sustain their own networked digital infrastructures” (p. 4). </a:t>
            </a:r>
          </a:p>
          <a:p>
            <a:r>
              <a:rPr lang="en-CA" sz="1600" dirty="0"/>
              <a:t>The First Mile project was developed from 2012 to 2013 and is now part of the First Nations Innovation project (</a:t>
            </a:r>
            <a:r>
              <a:rPr lang="en-CA" sz="1600" dirty="0">
                <a:hlinkClick r:id="rId3"/>
              </a:rPr>
              <a:t>https://fn-innovation-pn.com/first_mile.aspx</a:t>
            </a:r>
            <a:r>
              <a:rPr lang="en-CA" sz="1600" dirty="0"/>
              <a:t>)</a:t>
            </a:r>
          </a:p>
          <a:p>
            <a:r>
              <a:rPr lang="en-CA" sz="1600" dirty="0"/>
              <a:t>OCAP principles (refers to ownership, control, access and possession) are applied:</a:t>
            </a:r>
          </a:p>
          <a:p>
            <a:pPr>
              <a:buFont typeface="Arial" panose="020B0604020202020204" pitchFamily="34" charset="0"/>
              <a:buChar char="•"/>
            </a:pPr>
            <a:r>
              <a:rPr lang="en-CA" sz="1600" dirty="0"/>
              <a:t>“First, that First Nations must retain access and possession of the capacity and resources to effectively manage the content, traffic and services on their local network.” </a:t>
            </a:r>
          </a:p>
          <a:p>
            <a:pPr>
              <a:buFont typeface="Wingdings" panose="05000000000000000000" pitchFamily="2" charset="2"/>
              <a:buChar char="§"/>
            </a:pPr>
            <a:r>
              <a:rPr lang="en-CA" sz="1600" dirty="0"/>
              <a:t>“Second, that First Nations have a right to own and control the local broadband network in their communities in order to support the flow of information and services.” (First Nations Innovation Project Website)</a:t>
            </a:r>
            <a:endParaRPr lang="en-US" sz="1600" dirty="0"/>
          </a:p>
        </p:txBody>
      </p:sp>
    </p:spTree>
    <p:extLst>
      <p:ext uri="{BB962C8B-B14F-4D97-AF65-F5344CB8AC3E}">
        <p14:creationId xmlns:p14="http://schemas.microsoft.com/office/powerpoint/2010/main" val="3552946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381000"/>
            <a:ext cx="8229600" cy="1143000"/>
          </a:xfrm>
        </p:spPr>
        <p:txBody>
          <a:bodyPr>
            <a:normAutofit/>
          </a:bodyPr>
          <a:lstStyle/>
          <a:p>
            <a:r>
              <a:rPr lang="en-US" dirty="0"/>
              <a:t>2. Skills Divide</a:t>
            </a:r>
          </a:p>
        </p:txBody>
      </p:sp>
      <p:sp>
        <p:nvSpPr>
          <p:cNvPr id="7171" name="Rectangle 3"/>
          <p:cNvSpPr>
            <a:spLocks noGrp="1" noChangeArrowheads="1"/>
          </p:cNvSpPr>
          <p:nvPr>
            <p:ph idx="1"/>
          </p:nvPr>
        </p:nvSpPr>
        <p:spPr>
          <a:xfrm>
            <a:off x="1050202" y="2083806"/>
            <a:ext cx="10302844" cy="4572000"/>
          </a:xfrm>
        </p:spPr>
        <p:txBody>
          <a:bodyPr/>
          <a:lstStyle/>
          <a:p>
            <a:pPr>
              <a:defRPr/>
            </a:pPr>
            <a:r>
              <a:rPr lang="en-US" sz="2500" dirty="0"/>
              <a:t>The </a:t>
            </a:r>
            <a:r>
              <a:rPr lang="en-US" sz="2500" b="1" dirty="0"/>
              <a:t>skills divide </a:t>
            </a:r>
            <a:r>
              <a:rPr lang="en-US" sz="2500" dirty="0"/>
              <a:t>is measured in terms of technical competence and information literacy in the digital world.</a:t>
            </a:r>
          </a:p>
          <a:p>
            <a:pPr lvl="1">
              <a:defRPr/>
            </a:pPr>
            <a:r>
              <a:rPr lang="en-US" sz="2500" b="1" dirty="0"/>
              <a:t>Technical competence: </a:t>
            </a:r>
            <a:r>
              <a:rPr lang="en-US" sz="2500" dirty="0"/>
              <a:t>knowledge about how to use computers</a:t>
            </a:r>
          </a:p>
          <a:p>
            <a:pPr lvl="1">
              <a:defRPr/>
            </a:pPr>
            <a:r>
              <a:rPr lang="en-US" sz="2500" b="1" dirty="0"/>
              <a:t>Information literacy: </a:t>
            </a:r>
            <a:r>
              <a:rPr lang="en-US" sz="2500" dirty="0"/>
              <a:t>ability to seek out information, evaluate it, and use it for specific purposes</a:t>
            </a:r>
          </a:p>
          <a:p>
            <a:pPr eaLnBrk="1" hangingPunct="1"/>
            <a:endParaRPr lang="en-CA" altLang="en-US" dirty="0"/>
          </a:p>
        </p:txBody>
      </p:sp>
    </p:spTree>
    <p:extLst>
      <p:ext uri="{BB962C8B-B14F-4D97-AF65-F5344CB8AC3E}">
        <p14:creationId xmlns:p14="http://schemas.microsoft.com/office/powerpoint/2010/main" val="2653949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381000"/>
            <a:ext cx="8229600" cy="1143000"/>
          </a:xfrm>
        </p:spPr>
        <p:txBody>
          <a:bodyPr>
            <a:normAutofit fontScale="90000"/>
          </a:bodyPr>
          <a:lstStyle/>
          <a:p>
            <a:r>
              <a:rPr lang="en-US" dirty="0"/>
              <a:t>3. Economic Opportunity Divide</a:t>
            </a:r>
          </a:p>
        </p:txBody>
      </p:sp>
      <p:sp>
        <p:nvSpPr>
          <p:cNvPr id="7171" name="Rectangle 3"/>
          <p:cNvSpPr>
            <a:spLocks noGrp="1" noChangeArrowheads="1"/>
          </p:cNvSpPr>
          <p:nvPr>
            <p:ph idx="1"/>
          </p:nvPr>
        </p:nvSpPr>
        <p:spPr>
          <a:xfrm>
            <a:off x="1050202" y="2114738"/>
            <a:ext cx="9160598" cy="4114046"/>
          </a:xfrm>
        </p:spPr>
        <p:txBody>
          <a:bodyPr/>
          <a:lstStyle/>
          <a:p>
            <a:r>
              <a:rPr lang="en-CA" altLang="en-US" sz="3000" dirty="0"/>
              <a:t>The </a:t>
            </a:r>
            <a:r>
              <a:rPr lang="en-CA" altLang="en-US" sz="3000" b="1" dirty="0"/>
              <a:t>economic opportunity divide </a:t>
            </a:r>
            <a:r>
              <a:rPr lang="en-CA" altLang="en-US" sz="3000" dirty="0"/>
              <a:t>reflects beliefs and attitudes that individuals have about the advantage provided by access to digital technologies.</a:t>
            </a:r>
          </a:p>
          <a:p>
            <a:pPr lvl="1" eaLnBrk="1" hangingPunct="1"/>
            <a:r>
              <a:rPr lang="en-CA" altLang="en-US" sz="2800" dirty="0"/>
              <a:t>E.g., finding a job, obtaining health information, taking an online course</a:t>
            </a:r>
          </a:p>
        </p:txBody>
      </p:sp>
    </p:spTree>
    <p:extLst>
      <p:ext uri="{BB962C8B-B14F-4D97-AF65-F5344CB8AC3E}">
        <p14:creationId xmlns:p14="http://schemas.microsoft.com/office/powerpoint/2010/main" val="407526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5334-C506-42A3-8C2B-ADA7A003D22F}"/>
              </a:ext>
            </a:extLst>
          </p:cNvPr>
          <p:cNvSpPr>
            <a:spLocks noGrp="1"/>
          </p:cNvSpPr>
          <p:nvPr>
            <p:ph type="title"/>
          </p:nvPr>
        </p:nvSpPr>
        <p:spPr/>
        <p:txBody>
          <a:bodyPr>
            <a:noAutofit/>
          </a:bodyPr>
          <a:lstStyle/>
          <a:p>
            <a:br>
              <a:rPr lang="en-CA" sz="3500" dirty="0"/>
            </a:br>
            <a:r>
              <a:rPr lang="en-CA" sz="3500" dirty="0"/>
              <a:t> </a:t>
            </a:r>
            <a:br>
              <a:rPr lang="en-CA" sz="3500" dirty="0"/>
            </a:br>
            <a:r>
              <a:rPr lang="en-CA" sz="3600" b="1" dirty="0"/>
              <a:t>Dissecting racial bias in an algorithm used to manage the health of populations</a:t>
            </a:r>
            <a:br>
              <a:rPr lang="en-CA" sz="3600" b="1" dirty="0"/>
            </a:br>
            <a:r>
              <a:rPr lang="en-CA" sz="3000" b="1" dirty="0"/>
              <a:t>(</a:t>
            </a:r>
            <a:r>
              <a:rPr lang="en-CA" sz="3200" b="1" dirty="0"/>
              <a:t>Obermeyer</a:t>
            </a:r>
            <a:r>
              <a:rPr lang="en-CA" sz="3000" b="1" dirty="0"/>
              <a:t> et al., 2019)</a:t>
            </a:r>
          </a:p>
        </p:txBody>
      </p:sp>
      <p:sp>
        <p:nvSpPr>
          <p:cNvPr id="3" name="Content Placeholder 2">
            <a:extLst>
              <a:ext uri="{FF2B5EF4-FFF2-40B4-BE49-F238E27FC236}">
                <a16:creationId xmlns:a16="http://schemas.microsoft.com/office/drawing/2014/main" id="{CFD02FD3-F78B-4D2C-A3B6-4FF2992DDC19}"/>
              </a:ext>
            </a:extLst>
          </p:cNvPr>
          <p:cNvSpPr>
            <a:spLocks noGrp="1"/>
          </p:cNvSpPr>
          <p:nvPr>
            <p:ph idx="1"/>
          </p:nvPr>
        </p:nvSpPr>
        <p:spPr>
          <a:xfrm>
            <a:off x="823865" y="2126145"/>
            <a:ext cx="10331815" cy="4445252"/>
          </a:xfrm>
        </p:spPr>
        <p:txBody>
          <a:bodyPr>
            <a:normAutofit/>
          </a:bodyPr>
          <a:lstStyle/>
          <a:p>
            <a:r>
              <a:rPr lang="en-CA" dirty="0"/>
              <a:t>Conducted a study which found that an algorithm widely used in US hospitals to allocate health care to patients has been systematically discriminating against black people.</a:t>
            </a:r>
          </a:p>
          <a:p>
            <a:r>
              <a:rPr lang="en-CA" dirty="0"/>
              <a:t>Concluded that the algorithm was less likely to refer black people than white people who were equally sick to programmes that aim to improve care for patients with complex medical needs.</a:t>
            </a:r>
          </a:p>
          <a:p>
            <a:r>
              <a:rPr lang="en-CA" dirty="0"/>
              <a:t>Only 17.7% of patients that the algorithm assigned to receive extra care were black. The researchers calculated that the proportion would be 46.5% if the algorithm were unbiased.</a:t>
            </a:r>
          </a:p>
          <a:p>
            <a:r>
              <a:rPr lang="en-CA" dirty="0"/>
              <a:t>Algorithm based on total health care cost, but if practitioners are less likely to prescribe further tests to black people, then the algorithm reflects this systemic discrimination.</a:t>
            </a:r>
          </a:p>
        </p:txBody>
      </p:sp>
    </p:spTree>
    <p:extLst>
      <p:ext uri="{BB962C8B-B14F-4D97-AF65-F5344CB8AC3E}">
        <p14:creationId xmlns:p14="http://schemas.microsoft.com/office/powerpoint/2010/main" val="427993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381000"/>
            <a:ext cx="8229600" cy="1143000"/>
          </a:xfrm>
        </p:spPr>
        <p:txBody>
          <a:bodyPr>
            <a:normAutofit/>
          </a:bodyPr>
          <a:lstStyle/>
          <a:p>
            <a:r>
              <a:rPr lang="en-US" dirty="0"/>
              <a:t>4. Democratic Divide</a:t>
            </a:r>
          </a:p>
        </p:txBody>
      </p:sp>
      <p:sp>
        <p:nvSpPr>
          <p:cNvPr id="7171" name="Rectangle 3"/>
          <p:cNvSpPr>
            <a:spLocks noGrp="1" noChangeArrowheads="1"/>
          </p:cNvSpPr>
          <p:nvPr>
            <p:ph idx="1"/>
          </p:nvPr>
        </p:nvSpPr>
        <p:spPr>
          <a:xfrm>
            <a:off x="950613" y="1828800"/>
            <a:ext cx="9877331" cy="4572000"/>
          </a:xfrm>
        </p:spPr>
        <p:txBody>
          <a:bodyPr>
            <a:normAutofit/>
          </a:bodyPr>
          <a:lstStyle/>
          <a:p>
            <a:pPr eaLnBrk="1" hangingPunct="1"/>
            <a:endParaRPr lang="en-CA" altLang="en-US" sz="2500" dirty="0"/>
          </a:p>
          <a:p>
            <a:pPr eaLnBrk="1" hangingPunct="1"/>
            <a:r>
              <a:rPr lang="en-CA" altLang="en-US" sz="2500" dirty="0"/>
              <a:t>The </a:t>
            </a:r>
            <a:r>
              <a:rPr lang="en-CA" altLang="en-US" sz="2500" b="1" dirty="0"/>
              <a:t>democratic divide </a:t>
            </a:r>
            <a:r>
              <a:rPr lang="en-CA" altLang="en-US" sz="2500" dirty="0"/>
              <a:t>describes the use of the Internet for political engagement.</a:t>
            </a:r>
          </a:p>
          <a:p>
            <a:pPr lvl="1" eaLnBrk="1" hangingPunct="1"/>
            <a:r>
              <a:rPr lang="en-CA" altLang="en-US" sz="2500" dirty="0"/>
              <a:t>E.g., researching political information, making donations to political entities, and communicating with the government, political participation, keeping people at the top accountable.</a:t>
            </a:r>
          </a:p>
          <a:p>
            <a:pPr lvl="1" eaLnBrk="1" hangingPunct="1"/>
            <a:r>
              <a:rPr lang="en-CA" altLang="en-US" sz="2500" dirty="0"/>
              <a:t>E.g., Townhall Canada App</a:t>
            </a:r>
          </a:p>
        </p:txBody>
      </p:sp>
    </p:spTree>
    <p:extLst>
      <p:ext uri="{BB962C8B-B14F-4D97-AF65-F5344CB8AC3E}">
        <p14:creationId xmlns:p14="http://schemas.microsoft.com/office/powerpoint/2010/main" val="288277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767F-138A-4191-8236-47A67F214FA2}"/>
              </a:ext>
            </a:extLst>
          </p:cNvPr>
          <p:cNvSpPr>
            <a:spLocks noGrp="1"/>
          </p:cNvSpPr>
          <p:nvPr>
            <p:ph type="title"/>
          </p:nvPr>
        </p:nvSpPr>
        <p:spPr/>
        <p:txBody>
          <a:bodyPr>
            <a:normAutofit/>
          </a:bodyPr>
          <a:lstStyle/>
          <a:p>
            <a:r>
              <a:rPr lang="en-CA" sz="25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Ushahidi</a:t>
            </a:r>
            <a:endParaRPr lang="en-CA" sz="2500" u="sng" dirty="0">
              <a:solidFill>
                <a:schemeClr val="tx1"/>
              </a:solidFill>
            </a:endParaRPr>
          </a:p>
        </p:txBody>
      </p:sp>
      <p:pic>
        <p:nvPicPr>
          <p:cNvPr id="6" name="Content Placeholder 5">
            <a:extLst>
              <a:ext uri="{FF2B5EF4-FFF2-40B4-BE49-F238E27FC236}">
                <a16:creationId xmlns:a16="http://schemas.microsoft.com/office/drawing/2014/main" id="{C1E3985C-627B-4EFA-8881-74F2BD0C15CD}"/>
              </a:ext>
            </a:extLst>
          </p:cNvPr>
          <p:cNvPicPr>
            <a:picLocks noGrp="1" noChangeAspect="1"/>
          </p:cNvPicPr>
          <p:nvPr>
            <p:ph sz="half" idx="1"/>
          </p:nvPr>
        </p:nvPicPr>
        <p:blipFill>
          <a:blip r:embed="rId3"/>
          <a:stretch>
            <a:fillRect/>
          </a:stretch>
        </p:blipFill>
        <p:spPr>
          <a:xfrm>
            <a:off x="1096963" y="2711271"/>
            <a:ext cx="4640262" cy="2567345"/>
          </a:xfrm>
        </p:spPr>
      </p:pic>
      <p:sp>
        <p:nvSpPr>
          <p:cNvPr id="4" name="Content Placeholder 3">
            <a:extLst>
              <a:ext uri="{FF2B5EF4-FFF2-40B4-BE49-F238E27FC236}">
                <a16:creationId xmlns:a16="http://schemas.microsoft.com/office/drawing/2014/main" id="{3842FEAA-4E10-4C7E-90FB-92D7845BD7BC}"/>
              </a:ext>
            </a:extLst>
          </p:cNvPr>
          <p:cNvSpPr>
            <a:spLocks noGrp="1"/>
          </p:cNvSpPr>
          <p:nvPr>
            <p:ph sz="half" idx="2"/>
          </p:nvPr>
        </p:nvSpPr>
        <p:spPr>
          <a:xfrm>
            <a:off x="6095999" y="2120900"/>
            <a:ext cx="5266099" cy="3748194"/>
          </a:xfrm>
        </p:spPr>
        <p:txBody>
          <a:bodyPr>
            <a:normAutofit/>
          </a:bodyPr>
          <a:lstStyle/>
          <a:p>
            <a:pPr>
              <a:buFont typeface="Arial" panose="020B0604020202020204" pitchFamily="34" charset="0"/>
              <a:buChar char="•"/>
            </a:pPr>
            <a:r>
              <a:rPr lang="en-CA" sz="1800" dirty="0">
                <a:latin typeface="Calibri" panose="020F0502020204030204" pitchFamily="34" charset="0"/>
                <a:ea typeface="Calibri" panose="020F0502020204030204" pitchFamily="34" charset="0"/>
                <a:cs typeface="Times New Roman" panose="02020603050405020304" pitchFamily="18" charset="0"/>
              </a:rPr>
              <a:t>A</a:t>
            </a:r>
            <a:r>
              <a:rPr lang="en-CA" sz="1800" dirty="0">
                <a:effectLst/>
                <a:latin typeface="Calibri" panose="020F0502020204030204" pitchFamily="34" charset="0"/>
                <a:ea typeface="Calibri" panose="020F0502020204030204" pitchFamily="34" charset="0"/>
                <a:cs typeface="Times New Roman" panose="02020603050405020304" pitchFamily="18" charset="0"/>
              </a:rPr>
              <a:t> global tech company born in Kenya during the 2008 election that empowers people to raise their voices</a:t>
            </a:r>
          </a:p>
          <a:p>
            <a:pPr>
              <a:buFont typeface="Arial" panose="020B0604020202020204" pitchFamily="34" charset="0"/>
              <a:buChar char="•"/>
            </a:pPr>
            <a:r>
              <a:rPr lang="en-CA" sz="1800" dirty="0">
                <a:latin typeface="Calibri" panose="020F0502020204030204" pitchFamily="34" charset="0"/>
                <a:ea typeface="Calibri" panose="020F0502020204030204" pitchFamily="34" charset="0"/>
                <a:cs typeface="Times New Roman" panose="02020603050405020304" pitchFamily="18" charset="0"/>
              </a:rPr>
              <a:t>R</a:t>
            </a:r>
            <a:r>
              <a:rPr lang="en-CA" sz="1800" dirty="0">
                <a:effectLst/>
                <a:latin typeface="Calibri" panose="020F0502020204030204" pitchFamily="34" charset="0"/>
                <a:ea typeface="Calibri" panose="020F0502020204030204" pitchFamily="34" charset="0"/>
                <a:cs typeface="Times New Roman" panose="02020603050405020304" pitchFamily="18" charset="0"/>
              </a:rPr>
              <a:t>eport any incidence of election tampering, violence</a:t>
            </a:r>
          </a:p>
          <a:p>
            <a:pPr>
              <a:buFont typeface="Arial" panose="020B0604020202020204" pitchFamily="34" charset="0"/>
              <a:buChar char="•"/>
            </a:pPr>
            <a:r>
              <a:rPr lang="en-CA" sz="1800" dirty="0">
                <a:latin typeface="Calibri" panose="020F0502020204030204" pitchFamily="34" charset="0"/>
                <a:cs typeface="Times New Roman" panose="02020603050405020304" pitchFamily="18" charset="0"/>
              </a:rPr>
              <a:t>Citizen engagement: increase interaction between people and their government</a:t>
            </a:r>
          </a:p>
          <a:p>
            <a:pPr>
              <a:buFont typeface="Arial" panose="020B0604020202020204" pitchFamily="34" charset="0"/>
              <a:buChar char="•"/>
            </a:pPr>
            <a:r>
              <a:rPr lang="en-CA" sz="1800" dirty="0">
                <a:latin typeface="Calibri" panose="020F0502020204030204" pitchFamily="34" charset="0"/>
                <a:cs typeface="Times New Roman" panose="02020603050405020304" pitchFamily="18" charset="0"/>
              </a:rPr>
              <a:t>Inclusive governance: </a:t>
            </a:r>
            <a:r>
              <a:rPr lang="en-CA" sz="1800" dirty="0">
                <a:effectLst/>
                <a:latin typeface="Calibri" panose="020F0502020204030204" pitchFamily="34" charset="0"/>
                <a:ea typeface="Calibri" panose="020F0502020204030204" pitchFamily="34" charset="0"/>
                <a:cs typeface="Times New Roman" panose="02020603050405020304" pitchFamily="18" charset="0"/>
              </a:rPr>
              <a:t>marginalised groups have the chance to engage in governance processes</a:t>
            </a:r>
          </a:p>
          <a:p>
            <a:pPr>
              <a:buFont typeface="Arial" panose="020B0604020202020204" pitchFamily="34" charset="0"/>
              <a:buChar char="•"/>
            </a:pPr>
            <a:r>
              <a:rPr lang="en-CA" sz="1800" dirty="0">
                <a:effectLst/>
                <a:latin typeface="Calibri" panose="020F0502020204030204" pitchFamily="34" charset="0"/>
                <a:ea typeface="Calibri" panose="020F0502020204030204" pitchFamily="34" charset="0"/>
                <a:cs typeface="Times New Roman" panose="02020603050405020304" pitchFamily="18" charset="0"/>
              </a:rPr>
              <a:t>Open and responsive government </a:t>
            </a:r>
            <a:endParaRPr lang="en-CA" dirty="0"/>
          </a:p>
        </p:txBody>
      </p:sp>
    </p:spTree>
    <p:extLst>
      <p:ext uri="{BB962C8B-B14F-4D97-AF65-F5344CB8AC3E}">
        <p14:creationId xmlns:p14="http://schemas.microsoft.com/office/powerpoint/2010/main" val="268875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81200" y="381000"/>
            <a:ext cx="8229600" cy="1143000"/>
          </a:xfrm>
        </p:spPr>
        <p:txBody>
          <a:bodyPr>
            <a:normAutofit/>
          </a:bodyPr>
          <a:lstStyle/>
          <a:p>
            <a:r>
              <a:rPr lang="en-US" dirty="0"/>
              <a:t>5. Social Media Divide</a:t>
            </a:r>
          </a:p>
        </p:txBody>
      </p:sp>
      <p:sp>
        <p:nvSpPr>
          <p:cNvPr id="7171" name="Rectangle 3"/>
          <p:cNvSpPr>
            <a:spLocks noGrp="1" noChangeArrowheads="1"/>
          </p:cNvSpPr>
          <p:nvPr>
            <p:ph idx="1"/>
          </p:nvPr>
        </p:nvSpPr>
        <p:spPr>
          <a:xfrm>
            <a:off x="1068309" y="2100404"/>
            <a:ext cx="9142491" cy="4147996"/>
          </a:xfrm>
        </p:spPr>
        <p:txBody>
          <a:bodyPr>
            <a:normAutofit lnSpcReduction="10000"/>
          </a:bodyPr>
          <a:lstStyle/>
          <a:p>
            <a:r>
              <a:rPr lang="en-CA" altLang="en-US" sz="3000" dirty="0"/>
              <a:t>The </a:t>
            </a:r>
            <a:r>
              <a:rPr lang="en-CA" altLang="en-US" sz="3000" b="1" dirty="0"/>
              <a:t>social media divide </a:t>
            </a:r>
            <a:r>
              <a:rPr lang="en-CA" altLang="en-US" sz="3000" dirty="0"/>
              <a:t>is the gap that exists in adopting </a:t>
            </a:r>
            <a:r>
              <a:rPr lang="en-CA" altLang="en-US" sz="3000" b="1" dirty="0"/>
              <a:t>social networking sites </a:t>
            </a:r>
            <a:r>
              <a:rPr lang="en-CA" altLang="en-US" sz="3000" dirty="0"/>
              <a:t>(</a:t>
            </a:r>
            <a:r>
              <a:rPr lang="en-CA" altLang="en-US" sz="3000" b="1" dirty="0"/>
              <a:t>SNS</a:t>
            </a:r>
            <a:r>
              <a:rPr lang="en-CA" altLang="en-US" sz="3000" dirty="0"/>
              <a:t>s) along demographic variables such as gender, income, and education.</a:t>
            </a:r>
          </a:p>
          <a:p>
            <a:pPr eaLnBrk="1" hangingPunct="1"/>
            <a:r>
              <a:rPr lang="en-CA" altLang="en-US" sz="3000" dirty="0"/>
              <a:t>Recently it has been posited that SNS usage is not a waste of time, but it is tied to identity management (can recreate oneself), informational access, and the creation of social and cultural capital. </a:t>
            </a:r>
          </a:p>
        </p:txBody>
      </p:sp>
    </p:spTree>
    <p:extLst>
      <p:ext uri="{BB962C8B-B14F-4D97-AF65-F5344CB8AC3E}">
        <p14:creationId xmlns:p14="http://schemas.microsoft.com/office/powerpoint/2010/main" val="2945985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DDBF-3208-4DD7-B36A-7D6EBDC64E95}"/>
              </a:ext>
            </a:extLst>
          </p:cNvPr>
          <p:cNvSpPr>
            <a:spLocks noGrp="1"/>
          </p:cNvSpPr>
          <p:nvPr>
            <p:ph type="title"/>
          </p:nvPr>
        </p:nvSpPr>
        <p:spPr/>
        <p:txBody>
          <a:bodyPr/>
          <a:lstStyle/>
          <a:p>
            <a:r>
              <a:rPr lang="en-CA" dirty="0"/>
              <a:t>Cultural Capital and Social Media</a:t>
            </a:r>
          </a:p>
        </p:txBody>
      </p:sp>
      <p:sp>
        <p:nvSpPr>
          <p:cNvPr id="3" name="Content Placeholder 2">
            <a:extLst>
              <a:ext uri="{FF2B5EF4-FFF2-40B4-BE49-F238E27FC236}">
                <a16:creationId xmlns:a16="http://schemas.microsoft.com/office/drawing/2014/main" id="{ADF19A3A-E123-49B8-9257-AC9BB767B63A}"/>
              </a:ext>
            </a:extLst>
          </p:cNvPr>
          <p:cNvSpPr>
            <a:spLocks noGrp="1"/>
          </p:cNvSpPr>
          <p:nvPr>
            <p:ph idx="1"/>
          </p:nvPr>
        </p:nvSpPr>
        <p:spPr/>
        <p:txBody>
          <a:bodyPr/>
          <a:lstStyle/>
          <a:p>
            <a:r>
              <a:rPr lang="en-US" b="1" dirty="0"/>
              <a:t>Cultural capital </a:t>
            </a:r>
            <a:r>
              <a:rPr lang="en-US" dirty="0"/>
              <a:t>describes the sum of intangible social assets that allow an individual to claim membership in specific social groups (Bourdieu, 1973).</a:t>
            </a:r>
          </a:p>
          <a:p>
            <a:pPr lvl="1"/>
            <a:r>
              <a:rPr lang="en-US" sz="2600" dirty="0"/>
              <a:t>Cultural capital allows individuals to show credibility and belong to social groups.</a:t>
            </a:r>
          </a:p>
          <a:p>
            <a:pPr lvl="1"/>
            <a:r>
              <a:rPr lang="en-US" altLang="en-US" sz="2600" dirty="0"/>
              <a:t>Knowing who to follow on Instagram, what music one needs to listen to, Netflix shows, latest gossip, </a:t>
            </a:r>
            <a:r>
              <a:rPr lang="en-US" altLang="en-US" sz="2600" dirty="0" err="1"/>
              <a:t>etc</a:t>
            </a:r>
            <a:r>
              <a:rPr lang="en-US" altLang="en-US" sz="2600" dirty="0"/>
              <a:t>…is part of cultural capital, how to be “in”  (e.g., caring for the environment).</a:t>
            </a:r>
          </a:p>
          <a:p>
            <a:pPr lvl="1"/>
            <a:endParaRPr lang="en-US" altLang="en-US" sz="2600" dirty="0"/>
          </a:p>
          <a:p>
            <a:endParaRPr lang="en-CA" dirty="0"/>
          </a:p>
        </p:txBody>
      </p:sp>
    </p:spTree>
    <p:extLst>
      <p:ext uri="{BB962C8B-B14F-4D97-AF65-F5344CB8AC3E}">
        <p14:creationId xmlns:p14="http://schemas.microsoft.com/office/powerpoint/2010/main" val="306700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solidFill>
                  <a:schemeClr val="tx1"/>
                </a:solidFill>
              </a:rPr>
              <a:t>Conflict Theory</a:t>
            </a:r>
          </a:p>
        </p:txBody>
      </p:sp>
      <p:sp>
        <p:nvSpPr>
          <p:cNvPr id="107523" name="Rectangle 3"/>
          <p:cNvSpPr>
            <a:spLocks noGrp="1" noChangeArrowheads="1"/>
          </p:cNvSpPr>
          <p:nvPr>
            <p:ph idx="1"/>
          </p:nvPr>
        </p:nvSpPr>
        <p:spPr>
          <a:xfrm>
            <a:off x="959667" y="2073244"/>
            <a:ext cx="9995026" cy="4155540"/>
          </a:xfrm>
        </p:spPr>
        <p:txBody>
          <a:bodyPr/>
          <a:lstStyle/>
          <a:p>
            <a:pPr>
              <a:buFontTx/>
              <a:buNone/>
              <a:defRPr/>
            </a:pPr>
            <a:r>
              <a:rPr lang="en-US" dirty="0"/>
              <a:t>	</a:t>
            </a:r>
            <a:r>
              <a:rPr lang="en-US" i="1" dirty="0">
                <a:solidFill>
                  <a:srgbClr val="FF3399"/>
                </a:solidFill>
              </a:rPr>
              <a:t>Argues that society is grounded upon inequality and competition over scarce resources.</a:t>
            </a:r>
            <a:endParaRPr lang="en-CA" i="1" dirty="0">
              <a:solidFill>
                <a:srgbClr val="FF3399"/>
              </a:solidFill>
            </a:endParaRPr>
          </a:p>
          <a:p>
            <a:pPr>
              <a:buFontTx/>
              <a:buNone/>
              <a:defRPr/>
            </a:pPr>
            <a:r>
              <a:rPr lang="en-CA" b="1" dirty="0"/>
              <a:t>Two Basic Principles of Conflict Theory:</a:t>
            </a:r>
          </a:p>
          <a:p>
            <a:pPr marL="457200" indent="-457200">
              <a:buFontTx/>
              <a:buAutoNum type="arabicPeriod"/>
              <a:defRPr/>
            </a:pPr>
            <a:r>
              <a:rPr lang="en-CA" dirty="0"/>
              <a:t>Power is the core of all social relationships, and is scarce and unequally divided among members of society</a:t>
            </a:r>
          </a:p>
          <a:p>
            <a:pPr marL="457200" indent="-457200">
              <a:buFontTx/>
              <a:buAutoNum type="arabicPeriod"/>
              <a:defRPr/>
            </a:pPr>
            <a:r>
              <a:rPr lang="en-CA" dirty="0"/>
              <a:t>The powerful promote their interests at the expense of the weak</a:t>
            </a:r>
          </a:p>
          <a:p>
            <a:pPr marL="857250" lvl="1" indent="-457200">
              <a:buFontTx/>
              <a:buChar char="-"/>
              <a:defRPr/>
            </a:pPr>
            <a:r>
              <a:rPr lang="en-CA" sz="2000" dirty="0"/>
              <a:t>They maintain their control through the dominant ideology</a:t>
            </a:r>
          </a:p>
          <a:p>
            <a:pPr marL="564642" indent="-457200">
              <a:buFontTx/>
              <a:buChar char="-"/>
              <a:defRPr/>
            </a:pPr>
            <a:r>
              <a:rPr lang="en-CA" dirty="0"/>
              <a:t>Inequality is the original evil.</a:t>
            </a:r>
          </a:p>
          <a:p>
            <a:pPr marL="457200" indent="-457200">
              <a:buFontTx/>
              <a:buChar char="-"/>
              <a:defRPr/>
            </a:pPr>
            <a:endParaRPr lang="en-US" dirty="0"/>
          </a:p>
          <a:p>
            <a:pPr>
              <a:buFontTx/>
              <a:buNone/>
              <a:defRPr/>
            </a:pPr>
            <a:endParaRPr lang="en-US" i="1" dirty="0">
              <a:solidFill>
                <a:srgbClr val="FF3399"/>
              </a:solidFill>
            </a:endParaRPr>
          </a:p>
        </p:txBody>
      </p:sp>
      <p:sp>
        <p:nvSpPr>
          <p:cNvPr id="31749" name="Slide Number Placeholder 4"/>
          <p:cNvSpPr>
            <a:spLocks noGrp="1"/>
          </p:cNvSpPr>
          <p:nvPr>
            <p:ph type="sldNum" sz="quarter" idx="11"/>
          </p:nvPr>
        </p:nvSpPr>
        <p:spPr bwMode="auto">
          <a:xfrm>
            <a:off x="9750425" y="6437314"/>
            <a:ext cx="762000" cy="3079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sz="1000" b="1" i="0" kern="1200">
                <a:solidFill>
                  <a:schemeClr val="tx1"/>
                </a:solidFill>
                <a:latin typeface="Times New Roman" pitchFamily="18"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a:lstStyle>
          <a:p>
            <a:pPr>
              <a:defRPr/>
            </a:pPr>
            <a:r>
              <a:rPr lang="en-US"/>
              <a:t>1 - </a:t>
            </a:r>
            <a:fld id="{0A65E3FD-C1EA-45A8-9369-F8440A1ABD1C}"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randombar(horizontal)">
                                      <p:cBhvr>
                                        <p:cTn id="7" dur="500"/>
                                        <p:tgtEl>
                                          <p:spTgt spid="1075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randombar(horizontal)">
                                      <p:cBhvr>
                                        <p:cTn id="12" dur="5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randombar(horizontal)">
                                      <p:cBhvr>
                                        <p:cTn id="17" dur="5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randombar(horizontal)">
                                      <p:cBhvr>
                                        <p:cTn id="22" dur="500"/>
                                        <p:tgtEl>
                                          <p:spTgt spid="107523">
                                            <p:txEl>
                                              <p:pRg st="3" end="3"/>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Effect transition="in" filter="randombar(horizontal)">
                                      <p:cBhvr>
                                        <p:cTn id="25" dur="500"/>
                                        <p:tgtEl>
                                          <p:spTgt spid="10752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7523">
                                            <p:txEl>
                                              <p:pRg st="5" end="5"/>
                                            </p:txEl>
                                          </p:spTgt>
                                        </p:tgtEl>
                                        <p:attrNameLst>
                                          <p:attrName>style.visibility</p:attrName>
                                        </p:attrNameLst>
                                      </p:cBhvr>
                                      <p:to>
                                        <p:strVal val="visible"/>
                                      </p:to>
                                    </p:set>
                                    <p:animEffect transition="in" filter="randombar(horizontal)">
                                      <p:cBhvr>
                                        <p:cTn id="30" dur="500"/>
                                        <p:tgtEl>
                                          <p:spTgt spid="1075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Cultural Reproduction Theory: Social Capital</a:t>
            </a:r>
            <a:endParaRPr lang="en-CA" sz="3200" dirty="0"/>
          </a:p>
        </p:txBody>
      </p:sp>
      <p:sp>
        <p:nvSpPr>
          <p:cNvPr id="3" name="Content Placeholder 2"/>
          <p:cNvSpPr>
            <a:spLocks noGrp="1"/>
          </p:cNvSpPr>
          <p:nvPr>
            <p:ph idx="1"/>
          </p:nvPr>
        </p:nvSpPr>
        <p:spPr>
          <a:xfrm>
            <a:off x="742385" y="2037030"/>
            <a:ext cx="9466830" cy="4560322"/>
          </a:xfrm>
        </p:spPr>
        <p:txBody>
          <a:bodyPr/>
          <a:lstStyle/>
          <a:p>
            <a:pPr marL="741363" lvl="1" indent="-284163">
              <a:buClr>
                <a:srgbClr val="3333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The growth of social networks and relationships can result in a larger landscape of opportunity </a:t>
            </a:r>
          </a:p>
          <a:p>
            <a:pPr marL="741363" lvl="1" indent="-284163">
              <a:buClr>
                <a:srgbClr val="3333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The presence or absence of social networks</a:t>
            </a:r>
          </a:p>
          <a:p>
            <a:pPr marL="741363" lvl="1" indent="-284163">
              <a:buClr>
                <a:srgbClr val="333399"/>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t>When applied to social media: # followers, #likes, YT: # of viewers, subscribers, can lead to income, career (influencers), can also provide friendship, support</a:t>
            </a:r>
          </a:p>
          <a:p>
            <a:endParaRPr lang="en-CA" sz="2400" dirty="0"/>
          </a:p>
        </p:txBody>
      </p:sp>
      <p:pic>
        <p:nvPicPr>
          <p:cNvPr id="4" name="Picture 3">
            <a:extLst>
              <a:ext uri="{FF2B5EF4-FFF2-40B4-BE49-F238E27FC236}">
                <a16:creationId xmlns:a16="http://schemas.microsoft.com/office/drawing/2014/main" id="{BB4E59AE-838E-4799-A3D9-BBA132450D1B}"/>
              </a:ext>
            </a:extLst>
          </p:cNvPr>
          <p:cNvPicPr>
            <a:picLocks noChangeAspect="1"/>
          </p:cNvPicPr>
          <p:nvPr/>
        </p:nvPicPr>
        <p:blipFill>
          <a:blip r:embed="rId2"/>
          <a:stretch>
            <a:fillRect/>
          </a:stretch>
        </p:blipFill>
        <p:spPr>
          <a:xfrm>
            <a:off x="5350597" y="4498215"/>
            <a:ext cx="2232927" cy="1428750"/>
          </a:xfrm>
          <a:prstGeom prst="rect">
            <a:avLst/>
          </a:prstGeom>
        </p:spPr>
      </p:pic>
    </p:spTree>
    <p:extLst>
      <p:ext uri="{BB962C8B-B14F-4D97-AF65-F5344CB8AC3E}">
        <p14:creationId xmlns:p14="http://schemas.microsoft.com/office/powerpoint/2010/main" val="310668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261" y="116632"/>
            <a:ext cx="10918480" cy="7389190"/>
          </a:xfrm>
        </p:spPr>
        <p:txBody>
          <a:bodyPr/>
          <a:lstStyle/>
          <a:p>
            <a:pPr>
              <a:buFontTx/>
              <a:buNone/>
              <a:defRPr/>
            </a:pPr>
            <a:endParaRPr lang="en-CA" sz="2400" b="1" dirty="0"/>
          </a:p>
          <a:p>
            <a:pPr>
              <a:buFontTx/>
              <a:buNone/>
              <a:defRPr/>
            </a:pPr>
            <a:endParaRPr lang="en-CA" sz="2400" b="1" dirty="0"/>
          </a:p>
          <a:p>
            <a:pPr>
              <a:buFontTx/>
              <a:buNone/>
              <a:defRPr/>
            </a:pPr>
            <a:r>
              <a:rPr lang="en-CA" sz="2400" b="1" dirty="0"/>
              <a:t>Marx (1818-1883) and Engels (1820-1895)</a:t>
            </a:r>
          </a:p>
          <a:p>
            <a:pPr marL="0" indent="0">
              <a:buNone/>
              <a:defRPr/>
            </a:pPr>
            <a:endParaRPr lang="en-CA" sz="2000" dirty="0"/>
          </a:p>
          <a:p>
            <a:pPr>
              <a:defRPr/>
            </a:pPr>
            <a:r>
              <a:rPr lang="en-CA" sz="2000" dirty="0"/>
              <a:t>Work changed with capitalism</a:t>
            </a:r>
          </a:p>
          <a:p>
            <a:pPr>
              <a:defRPr/>
            </a:pPr>
            <a:r>
              <a:rPr lang="en-CA" sz="2000" dirty="0"/>
              <a:t> – so too did the </a:t>
            </a:r>
            <a:r>
              <a:rPr lang="en-CA" sz="2000" dirty="0">
                <a:solidFill>
                  <a:schemeClr val="accent6"/>
                </a:solidFill>
              </a:rPr>
              <a:t>means of production </a:t>
            </a:r>
            <a:r>
              <a:rPr lang="en-CA" sz="2000" dirty="0"/>
              <a:t>(e.g., technology) and the </a:t>
            </a:r>
            <a:r>
              <a:rPr lang="en-CA" sz="2000" i="1" dirty="0">
                <a:solidFill>
                  <a:srgbClr val="FF3399"/>
                </a:solidFill>
              </a:rPr>
              <a:t>relations of production (workers vs owners)</a:t>
            </a:r>
          </a:p>
          <a:p>
            <a:pPr>
              <a:defRPr/>
            </a:pPr>
            <a:r>
              <a:rPr lang="en-CA" sz="2000" dirty="0"/>
              <a:t>In a capitalist economy there are 3 classes that are diametrically opposed: </a:t>
            </a:r>
          </a:p>
          <a:p>
            <a:pPr marL="857250" lvl="1" indent="-457200">
              <a:buNone/>
              <a:defRPr/>
            </a:pPr>
            <a:r>
              <a:rPr lang="en-CA" sz="2000" dirty="0"/>
              <a:t>1.</a:t>
            </a:r>
            <a:r>
              <a:rPr lang="en-CA" sz="2000" i="1" dirty="0">
                <a:solidFill>
                  <a:srgbClr val="FF3399"/>
                </a:solidFill>
              </a:rPr>
              <a:t>  Bourgeoisie (owns the means of production)</a:t>
            </a:r>
            <a:endParaRPr lang="en-CA" sz="2000" dirty="0"/>
          </a:p>
          <a:p>
            <a:pPr marL="857250" lvl="1" indent="-457200">
              <a:buFontTx/>
              <a:buAutoNum type="arabicPeriod" startAt="2"/>
              <a:defRPr/>
            </a:pPr>
            <a:r>
              <a:rPr lang="en-CA" sz="2000" i="1" dirty="0">
                <a:solidFill>
                  <a:srgbClr val="FF3399"/>
                </a:solidFill>
              </a:rPr>
              <a:t>Proletariat ( exchange labour for wage)</a:t>
            </a:r>
          </a:p>
          <a:p>
            <a:pPr marL="857250" lvl="1" indent="-457200">
              <a:buFontTx/>
              <a:buAutoNum type="arabicPeriod" startAt="2"/>
              <a:defRPr/>
            </a:pPr>
            <a:r>
              <a:rPr lang="en-CA" sz="2000" i="1" dirty="0">
                <a:solidFill>
                  <a:srgbClr val="FF3399"/>
                </a:solidFill>
              </a:rPr>
              <a:t>Petite bourgeoisie ( small business owners) predicted that it will disappear</a:t>
            </a:r>
          </a:p>
          <a:p>
            <a:pPr marL="457200" indent="-457200">
              <a:buNone/>
              <a:defRPr/>
            </a:pPr>
            <a:endParaRPr lang="en-US" sz="2400" dirty="0"/>
          </a:p>
          <a:p>
            <a:pPr>
              <a:defRPr/>
            </a:pPr>
            <a:endParaRPr lang="en-CA" sz="2400" dirty="0"/>
          </a:p>
        </p:txBody>
      </p:sp>
      <p:sp>
        <p:nvSpPr>
          <p:cNvPr id="6" name="Slide Number Placeholder 5"/>
          <p:cNvSpPr>
            <a:spLocks noGrp="1"/>
          </p:cNvSpPr>
          <p:nvPr>
            <p:ph type="sldNum" sz="quarter" idx="11"/>
          </p:nvPr>
        </p:nvSpPr>
        <p:spPr/>
        <p:txBody>
          <a:bodyPr/>
          <a:lstStyle/>
          <a:p>
            <a:pPr>
              <a:defRPr/>
            </a:pPr>
            <a:r>
              <a:rPr lang="en-US"/>
              <a:t>1 - </a:t>
            </a:r>
            <a:fld id="{81370532-285B-4615-B60F-026AFB39D4E6}" type="slidenum">
              <a:rPr lang="en-US" smtClean="0"/>
              <a:pPr>
                <a:defRPr/>
              </a:pPr>
              <a:t>4</a:t>
            </a:fld>
            <a:endParaRPr lang="en-US"/>
          </a:p>
        </p:txBody>
      </p:sp>
    </p:spTree>
    <p:extLst>
      <p:ext uri="{BB962C8B-B14F-4D97-AF65-F5344CB8AC3E}">
        <p14:creationId xmlns:p14="http://schemas.microsoft.com/office/powerpoint/2010/main" val="28809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751438" y="112712"/>
            <a:ext cx="10538233" cy="6556648"/>
          </a:xfrm>
        </p:spPr>
        <p:txBody>
          <a:bodyPr>
            <a:normAutofit/>
          </a:bodyPr>
          <a:lstStyle/>
          <a:p>
            <a:pPr>
              <a:buFontTx/>
              <a:buNone/>
              <a:defRPr/>
            </a:pPr>
            <a:endParaRPr lang="en-CA" b="1" dirty="0"/>
          </a:p>
          <a:p>
            <a:pPr>
              <a:buFontTx/>
              <a:buNone/>
              <a:defRPr/>
            </a:pPr>
            <a:endParaRPr lang="en-CA" sz="1000" b="1" dirty="0"/>
          </a:p>
          <a:p>
            <a:pPr>
              <a:buFontTx/>
              <a:buNone/>
              <a:defRPr/>
            </a:pPr>
            <a:r>
              <a:rPr lang="en-CA" sz="3200" b="1" dirty="0"/>
              <a:t>Marx (1818-1883) and Engels (1820-1895)</a:t>
            </a:r>
          </a:p>
          <a:p>
            <a:pPr marL="0" indent="0">
              <a:buNone/>
              <a:defRPr/>
            </a:pPr>
            <a:endParaRPr lang="en-CA" sz="3200" dirty="0"/>
          </a:p>
          <a:p>
            <a:pPr marL="0" indent="0">
              <a:buNone/>
              <a:defRPr/>
            </a:pPr>
            <a:r>
              <a:rPr lang="en-CA" dirty="0"/>
              <a:t>Two problems emerge in capitalism for the proletariat (worker):</a:t>
            </a:r>
          </a:p>
          <a:p>
            <a:pPr marL="857250" lvl="1" indent="-457200">
              <a:buFontTx/>
              <a:buAutoNum type="arabicPeriod"/>
              <a:defRPr/>
            </a:pPr>
            <a:r>
              <a:rPr lang="en-CA" sz="2400" i="1" dirty="0">
                <a:solidFill>
                  <a:srgbClr val="FF3399"/>
                </a:solidFill>
              </a:rPr>
              <a:t>Exploitation: </a:t>
            </a:r>
          </a:p>
          <a:p>
            <a:pPr marL="1040130" lvl="2" indent="-457200">
              <a:buFontTx/>
              <a:buAutoNum type="alphaLcParenR"/>
              <a:defRPr/>
            </a:pPr>
            <a:r>
              <a:rPr lang="en-CA" sz="2000" dirty="0"/>
              <a:t>Treating someone unfairly in order to benefit from their work;</a:t>
            </a:r>
          </a:p>
          <a:p>
            <a:pPr marL="1040130" lvl="2" indent="-457200">
              <a:buFontTx/>
              <a:buAutoNum type="alphaLcParenR"/>
              <a:defRPr/>
            </a:pPr>
            <a:r>
              <a:rPr lang="en-CA" sz="2000" dirty="0"/>
              <a:t>The difference between what workers are paid and the wealth they create.</a:t>
            </a:r>
          </a:p>
          <a:p>
            <a:pPr marL="800100" lvl="2" indent="0">
              <a:buNone/>
              <a:defRPr/>
            </a:pPr>
            <a:r>
              <a:rPr lang="en-CA" sz="2000" i="1" dirty="0"/>
              <a:t>On January 4, 2021, Canada’s top CEOs had already earned what most Canadians make in the entire year</a:t>
            </a:r>
          </a:p>
          <a:p>
            <a:pPr marL="857250" lvl="1" indent="-457200">
              <a:buNone/>
              <a:defRPr/>
            </a:pPr>
            <a:r>
              <a:rPr lang="en-CA" sz="2400" dirty="0"/>
              <a:t>2.</a:t>
            </a:r>
            <a:r>
              <a:rPr lang="en-CA" sz="2400" i="1" dirty="0">
                <a:solidFill>
                  <a:srgbClr val="FF3399"/>
                </a:solidFill>
              </a:rPr>
              <a:t>  Alienation: </a:t>
            </a:r>
            <a:r>
              <a:rPr lang="en-CA" dirty="0"/>
              <a:t>a condition of workers resulting from a lack of identity with the products of their labor, with their coworkers and society overall. Feeling of estrangement.</a:t>
            </a:r>
          </a:p>
        </p:txBody>
      </p:sp>
      <p:sp>
        <p:nvSpPr>
          <p:cNvPr id="34821" name="Slide Number Placeholder 4"/>
          <p:cNvSpPr>
            <a:spLocks noGrp="1"/>
          </p:cNvSpPr>
          <p:nvPr>
            <p:ph type="sldNum" sz="quarter" idx="11"/>
          </p:nvPr>
        </p:nvSpPr>
        <p:spPr bwMode="auto">
          <a:xfrm>
            <a:off x="9750425" y="6437314"/>
            <a:ext cx="762000" cy="30797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sz="1000" b="1" i="0" kern="1200">
                <a:solidFill>
                  <a:schemeClr val="tx1"/>
                </a:solidFill>
                <a:latin typeface="Times New Roman" pitchFamily="18"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a:lstStyle>
          <a:p>
            <a:pPr>
              <a:defRPr/>
            </a:pPr>
            <a:r>
              <a:rPr lang="en-US"/>
              <a:t>1 - </a:t>
            </a:r>
            <a:fld id="{0A65E3FD-C1EA-45A8-9369-F8440A1ABD1C}" type="slidenum">
              <a:rPr lang="en-US" smtClean="0"/>
              <a:pPr>
                <a:defRPr/>
              </a:pPr>
              <a:t>5</a:t>
            </a:fld>
            <a:endParaRPr lang="en-US"/>
          </a:p>
        </p:txBody>
      </p:sp>
    </p:spTree>
    <p:extLst>
      <p:ext uri="{BB962C8B-B14F-4D97-AF65-F5344CB8AC3E}">
        <p14:creationId xmlns:p14="http://schemas.microsoft.com/office/powerpoint/2010/main" val="20557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523">
                                            <p:txEl>
                                              <p:pRg st="4" end="4"/>
                                            </p:txEl>
                                          </p:spTgt>
                                        </p:tgtEl>
                                        <p:attrNameLst>
                                          <p:attrName>style.visibility</p:attrName>
                                        </p:attrNameLst>
                                      </p:cBhvr>
                                      <p:to>
                                        <p:strVal val="visible"/>
                                      </p:to>
                                    </p:set>
                                    <p:animEffect transition="in" filter="blinds(horizontal)">
                                      <p:cBhvr>
                                        <p:cTn id="7" dur="500"/>
                                        <p:tgtEl>
                                          <p:spTgt spid="1075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7523">
                                            <p:txEl>
                                              <p:pRg st="5" end="5"/>
                                            </p:txEl>
                                          </p:spTgt>
                                        </p:tgtEl>
                                        <p:attrNameLst>
                                          <p:attrName>style.visibility</p:attrName>
                                        </p:attrNameLst>
                                      </p:cBhvr>
                                      <p:to>
                                        <p:strVal val="visible"/>
                                      </p:to>
                                    </p:set>
                                    <p:animEffect transition="in" filter="blinds(horizontal)">
                                      <p:cBhvr>
                                        <p:cTn id="12" dur="500"/>
                                        <p:tgtEl>
                                          <p:spTgt spid="10752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7523">
                                            <p:txEl>
                                              <p:pRg st="6" end="6"/>
                                            </p:txEl>
                                          </p:spTgt>
                                        </p:tgtEl>
                                        <p:attrNameLst>
                                          <p:attrName>style.visibility</p:attrName>
                                        </p:attrNameLst>
                                      </p:cBhvr>
                                      <p:to>
                                        <p:strVal val="visible"/>
                                      </p:to>
                                    </p:set>
                                    <p:animEffect transition="in" filter="blinds(horizontal)">
                                      <p:cBhvr>
                                        <p:cTn id="17" dur="500"/>
                                        <p:tgtEl>
                                          <p:spTgt spid="10752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7523">
                                            <p:txEl>
                                              <p:pRg st="7" end="7"/>
                                            </p:txEl>
                                          </p:spTgt>
                                        </p:tgtEl>
                                        <p:attrNameLst>
                                          <p:attrName>style.visibility</p:attrName>
                                        </p:attrNameLst>
                                      </p:cBhvr>
                                      <p:to>
                                        <p:strVal val="visible"/>
                                      </p:to>
                                    </p:set>
                                    <p:animEffect transition="in" filter="blinds(horizontal)">
                                      <p:cBhvr>
                                        <p:cTn id="22" dur="500"/>
                                        <p:tgtEl>
                                          <p:spTgt spid="10752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7523">
                                            <p:txEl>
                                              <p:pRg st="8" end="8"/>
                                            </p:txEl>
                                          </p:spTgt>
                                        </p:tgtEl>
                                        <p:attrNameLst>
                                          <p:attrName>style.visibility</p:attrName>
                                        </p:attrNameLst>
                                      </p:cBhvr>
                                      <p:to>
                                        <p:strVal val="visible"/>
                                      </p:to>
                                    </p:set>
                                    <p:animEffect transition="in" filter="blinds(horizontal)">
                                      <p:cBhvr>
                                        <p:cTn id="27" dur="500"/>
                                        <p:tgtEl>
                                          <p:spTgt spid="10752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7523">
                                            <p:txEl>
                                              <p:pRg st="9" end="9"/>
                                            </p:txEl>
                                          </p:spTgt>
                                        </p:tgtEl>
                                        <p:attrNameLst>
                                          <p:attrName>style.visibility</p:attrName>
                                        </p:attrNameLst>
                                      </p:cBhvr>
                                      <p:to>
                                        <p:strVal val="visible"/>
                                      </p:to>
                                    </p:set>
                                    <p:animEffect transition="in" filter="blinds(horizontal)">
                                      <p:cBhvr>
                                        <p:cTn id="32" dur="500"/>
                                        <p:tgtEl>
                                          <p:spTgt spid="1075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C701-2AC0-4D64-B8AE-108ED46E56BC}"/>
              </a:ext>
            </a:extLst>
          </p:cNvPr>
          <p:cNvSpPr>
            <a:spLocks noGrp="1"/>
          </p:cNvSpPr>
          <p:nvPr>
            <p:ph type="title"/>
          </p:nvPr>
        </p:nvSpPr>
        <p:spPr>
          <a:xfrm>
            <a:off x="643466" y="786383"/>
            <a:ext cx="3517567" cy="2093975"/>
          </a:xfrm>
        </p:spPr>
        <p:txBody>
          <a:bodyPr anchor="b">
            <a:normAutofit/>
          </a:bodyPr>
          <a:lstStyle/>
          <a:p>
            <a:r>
              <a:rPr lang="en-CA" dirty="0"/>
              <a:t>The deskilling debate</a:t>
            </a:r>
          </a:p>
        </p:txBody>
      </p:sp>
      <p:pic>
        <p:nvPicPr>
          <p:cNvPr id="4" name="Content Placeholder 3">
            <a:extLst>
              <a:ext uri="{FF2B5EF4-FFF2-40B4-BE49-F238E27FC236}">
                <a16:creationId xmlns:a16="http://schemas.microsoft.com/office/drawing/2014/main" id="{9635515B-E00A-46FE-81DE-896B2C473FF5}"/>
              </a:ext>
            </a:extLst>
          </p:cNvPr>
          <p:cNvPicPr>
            <a:picLocks noGrp="1" noChangeAspect="1"/>
          </p:cNvPicPr>
          <p:nvPr>
            <p:ph idx="1"/>
          </p:nvPr>
        </p:nvPicPr>
        <p:blipFill>
          <a:blip r:embed="rId3"/>
          <a:stretch>
            <a:fillRect/>
          </a:stretch>
        </p:blipFill>
        <p:spPr>
          <a:xfrm>
            <a:off x="6440178" y="812799"/>
            <a:ext cx="3965956" cy="5294757"/>
          </a:xfrm>
          <a:prstGeom prst="rect">
            <a:avLst/>
          </a:prstGeom>
          <a:noFill/>
        </p:spPr>
      </p:pic>
      <p:sp>
        <p:nvSpPr>
          <p:cNvPr id="9" name="Text Placeholder 3">
            <a:extLst>
              <a:ext uri="{FF2B5EF4-FFF2-40B4-BE49-F238E27FC236}">
                <a16:creationId xmlns:a16="http://schemas.microsoft.com/office/drawing/2014/main" id="{D426E6CB-2DD3-48AD-A6E7-AE8AED62DEAF}"/>
              </a:ext>
            </a:extLst>
          </p:cNvPr>
          <p:cNvSpPr>
            <a:spLocks noGrp="1"/>
          </p:cNvSpPr>
          <p:nvPr>
            <p:ph type="body" sz="half" idx="2"/>
          </p:nvPr>
        </p:nvSpPr>
        <p:spPr>
          <a:xfrm>
            <a:off x="643465" y="3043050"/>
            <a:ext cx="3517567" cy="3064505"/>
          </a:xfrm>
        </p:spPr>
        <p:txBody>
          <a:bodyPr/>
          <a:lstStyle/>
          <a:p>
            <a:r>
              <a:rPr lang="en-US" dirty="0"/>
              <a:t>Are we experiencing </a:t>
            </a:r>
            <a:r>
              <a:rPr lang="en-US" dirty="0" err="1"/>
              <a:t>enskilling</a:t>
            </a:r>
            <a:r>
              <a:rPr lang="en-US" dirty="0"/>
              <a:t> or deskilling ?</a:t>
            </a:r>
          </a:p>
        </p:txBody>
      </p:sp>
    </p:spTree>
    <p:extLst>
      <p:ext uri="{BB962C8B-B14F-4D97-AF65-F5344CB8AC3E}">
        <p14:creationId xmlns:p14="http://schemas.microsoft.com/office/powerpoint/2010/main" val="360103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1147665" y="2099387"/>
            <a:ext cx="9937102" cy="5358687"/>
          </a:xfrm>
        </p:spPr>
        <p:txBody>
          <a:bodyPr/>
          <a:lstStyle/>
          <a:p>
            <a:pPr lvl="1" eaLnBrk="1" hangingPunct="1">
              <a:buClrTx/>
              <a:buFont typeface="Wingdings" charset="2"/>
              <a:buChar char="§"/>
            </a:pPr>
            <a:r>
              <a:rPr lang="en-US" sz="2500" dirty="0">
                <a:latin typeface="Century Gothic" charset="0"/>
                <a:ea typeface="ＭＳ Ｐゴシック" charset="-128"/>
              </a:rPr>
              <a:t>Among the first to note that we had moved out of the industrial era, which impacted occupations</a:t>
            </a:r>
          </a:p>
          <a:p>
            <a:pPr lvl="1" eaLnBrk="1" hangingPunct="1">
              <a:buClrTx/>
              <a:buFont typeface="Wingdings" charset="2"/>
              <a:buChar char="§"/>
            </a:pPr>
            <a:r>
              <a:rPr lang="en-US" sz="2500" dirty="0">
                <a:latin typeface="Century Gothic" charset="0"/>
                <a:ea typeface="ＭＳ Ｐゴシック" charset="-128"/>
              </a:rPr>
              <a:t>Service-sector jobs will replace manufacturing.</a:t>
            </a:r>
          </a:p>
          <a:p>
            <a:pPr lvl="1" eaLnBrk="1" hangingPunct="1">
              <a:buClrTx/>
              <a:buFont typeface="Wingdings" charset="2"/>
              <a:buChar char="§"/>
            </a:pPr>
            <a:r>
              <a:rPr lang="en-US" sz="2500" dirty="0">
                <a:latin typeface="Century Gothic" charset="0"/>
                <a:ea typeface="ＭＳ Ｐゴシック" charset="-128"/>
              </a:rPr>
              <a:t>Knowledge workers (professionals, technicians, scientists) = greater power in the postindustrial economy. </a:t>
            </a:r>
          </a:p>
          <a:p>
            <a:pPr lvl="1" eaLnBrk="1" hangingPunct="1">
              <a:buClrTx/>
              <a:buFont typeface="Wingdings" charset="2"/>
              <a:buChar char="§"/>
            </a:pPr>
            <a:r>
              <a:rPr lang="en-US" sz="2500" dirty="0">
                <a:latin typeface="Century Gothic" charset="0"/>
                <a:ea typeface="ＭＳ Ｐゴシック" charset="-128"/>
              </a:rPr>
              <a:t>Knowledge economy</a:t>
            </a:r>
          </a:p>
          <a:p>
            <a:pPr lvl="1" eaLnBrk="1" hangingPunct="1">
              <a:buClrTx/>
              <a:buFont typeface="Wingdings" charset="2"/>
              <a:buChar char="§"/>
            </a:pPr>
            <a:r>
              <a:rPr lang="en-US" sz="2500" dirty="0">
                <a:latin typeface="Century Gothic" charset="0"/>
                <a:ea typeface="ＭＳ Ｐゴシック" charset="-128"/>
              </a:rPr>
              <a:t>Argued that knowledge is difficult to hoard, so expect less social inequality and reduced conflict in the future.</a:t>
            </a:r>
          </a:p>
        </p:txBody>
      </p:sp>
      <p:sp>
        <p:nvSpPr>
          <p:cNvPr id="28676" name="TextBox 1"/>
          <p:cNvSpPr txBox="1">
            <a:spLocks noChangeArrowheads="1"/>
          </p:cNvSpPr>
          <p:nvPr/>
        </p:nvSpPr>
        <p:spPr bwMode="auto">
          <a:xfrm>
            <a:off x="1775520" y="260649"/>
            <a:ext cx="7777162" cy="954087"/>
          </a:xfrm>
          <a:prstGeom prst="rect">
            <a:avLst/>
          </a:prstGeom>
          <a:noFill/>
          <a:ln w="9525">
            <a:noFill/>
            <a:miter lim="800000"/>
            <a:headEnd/>
            <a:tailEnd/>
          </a:ln>
        </p:spPr>
        <p:txBody>
          <a:bodyPr>
            <a:spAutoFit/>
          </a:bodyPr>
          <a:lstStyle/>
          <a:p>
            <a:r>
              <a:rPr lang="en-US" sz="2800" dirty="0">
                <a:latin typeface="Century Gothic" charset="0"/>
              </a:rPr>
              <a:t>Daniel Bell (1973) </a:t>
            </a:r>
            <a:r>
              <a:rPr lang="en-US" sz="2800" i="1" dirty="0">
                <a:latin typeface="Century Gothic" charset="0"/>
              </a:rPr>
              <a:t>The Coming of Post-Industrial Society</a:t>
            </a:r>
            <a:endParaRPr lang="en-US" sz="2800" dirty="0">
              <a:latin typeface="Century Gothic" charset="0"/>
            </a:endParaRPr>
          </a:p>
        </p:txBody>
      </p:sp>
      <p:sp>
        <p:nvSpPr>
          <p:cNvPr id="28677" name="Slide Number Placeholder 4"/>
          <p:cNvSpPr>
            <a:spLocks noGrp="1"/>
          </p:cNvSpPr>
          <p:nvPr>
            <p:ph type="sldNum" sz="quarter" idx="12"/>
          </p:nvPr>
        </p:nvSpPr>
        <p:spPr bwMode="auto">
          <a:noFill/>
          <a:ln>
            <a:round/>
            <a:headEnd/>
            <a:tailEnd/>
          </a:ln>
        </p:spPr>
        <p:txBody>
          <a:bodyPr/>
          <a:lstStyle/>
          <a:p>
            <a:fld id="{3AEF1D47-8AFB-48EC-A2FC-AA70F3F8D8FE}" type="slidenum">
              <a:rPr lang="en-US"/>
              <a:pPr/>
              <a:t>7</a:t>
            </a:fld>
            <a:endParaRPr lang="en-US" dirty="0"/>
          </a:p>
        </p:txBody>
      </p:sp>
    </p:spTree>
    <p:extLst>
      <p:ext uri="{BB962C8B-B14F-4D97-AF65-F5344CB8AC3E}">
        <p14:creationId xmlns:p14="http://schemas.microsoft.com/office/powerpoint/2010/main" val="426109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7BE9-B622-41E1-BAB1-7CDBAF718134}"/>
              </a:ext>
            </a:extLst>
          </p:cNvPr>
          <p:cNvSpPr>
            <a:spLocks noGrp="1"/>
          </p:cNvSpPr>
          <p:nvPr>
            <p:ph type="title"/>
          </p:nvPr>
        </p:nvSpPr>
        <p:spPr/>
        <p:txBody>
          <a:bodyPr>
            <a:normAutofit/>
          </a:bodyPr>
          <a:lstStyle/>
          <a:p>
            <a:r>
              <a:rPr lang="en-US" sz="3000" dirty="0">
                <a:solidFill>
                  <a:schemeClr val="tx1"/>
                </a:solidFill>
                <a:latin typeface="Century Gothic" charset="0"/>
              </a:rPr>
              <a:t>Braverman and Deskilling (Conflict theory)</a:t>
            </a:r>
            <a:endParaRPr lang="en-CA" sz="3000" dirty="0">
              <a:solidFill>
                <a:schemeClr val="tx1"/>
              </a:solidFill>
            </a:endParaRPr>
          </a:p>
        </p:txBody>
      </p:sp>
      <p:sp>
        <p:nvSpPr>
          <p:cNvPr id="3" name="Content Placeholder 2">
            <a:extLst>
              <a:ext uri="{FF2B5EF4-FFF2-40B4-BE49-F238E27FC236}">
                <a16:creationId xmlns:a16="http://schemas.microsoft.com/office/drawing/2014/main" id="{7CCECCEB-87A1-4A6B-B08D-BB423AC857A4}"/>
              </a:ext>
            </a:extLst>
          </p:cNvPr>
          <p:cNvSpPr>
            <a:spLocks noGrp="1"/>
          </p:cNvSpPr>
          <p:nvPr>
            <p:ph idx="1"/>
          </p:nvPr>
        </p:nvSpPr>
        <p:spPr/>
        <p:txBody>
          <a:bodyPr>
            <a:normAutofit fontScale="92500"/>
          </a:bodyPr>
          <a:lstStyle/>
          <a:p>
            <a:pPr marL="503237">
              <a:spcAft>
                <a:spcPts val="600"/>
              </a:spcAft>
              <a:buFont typeface="Wingdings" charset="2"/>
              <a:buChar char="§"/>
            </a:pPr>
            <a:r>
              <a:rPr lang="en-US" sz="2300" dirty="0">
                <a:solidFill>
                  <a:srgbClr val="000000"/>
                </a:solidFill>
                <a:latin typeface="Century Gothic" charset="0"/>
              </a:rPr>
              <a:t>Deskilling= process of reducing the level of skills required to carry out a job, which can also lead to the workers losing skills they used to have</a:t>
            </a:r>
          </a:p>
          <a:p>
            <a:pPr marL="503237">
              <a:spcAft>
                <a:spcPts val="600"/>
              </a:spcAft>
              <a:buFont typeface="Wingdings" charset="2"/>
              <a:buChar char="§"/>
            </a:pPr>
            <a:r>
              <a:rPr lang="en-US" sz="2300" dirty="0">
                <a:solidFill>
                  <a:srgbClr val="000000"/>
                </a:solidFill>
                <a:latin typeface="Century Gothic" charset="0"/>
              </a:rPr>
              <a:t>Why: managers wanted to increase efficiency and have more control (same reasons as in factories).</a:t>
            </a:r>
          </a:p>
          <a:p>
            <a:pPr marL="503237">
              <a:spcAft>
                <a:spcPts val="600"/>
              </a:spcAft>
              <a:buFont typeface="Wingdings" charset="2"/>
              <a:buChar char="§"/>
            </a:pPr>
            <a:r>
              <a:rPr lang="en-US" sz="2300" dirty="0">
                <a:solidFill>
                  <a:srgbClr val="000000"/>
                </a:solidFill>
                <a:latin typeface="Century Gothic" charset="0"/>
              </a:rPr>
              <a:t>= Degradation and future class conflict (just one working class), lack of control/autonomy over work process</a:t>
            </a:r>
          </a:p>
          <a:p>
            <a:pPr>
              <a:spcAft>
                <a:spcPts val="600"/>
              </a:spcAft>
              <a:buFont typeface="Wingdings" charset="2"/>
              <a:buChar char="§"/>
            </a:pPr>
            <a:r>
              <a:rPr lang="en-US" sz="2300" dirty="0">
                <a:solidFill>
                  <a:srgbClr val="000000"/>
                </a:solidFill>
                <a:latin typeface="Century Gothic" charset="0"/>
              </a:rPr>
              <a:t>BUT</a:t>
            </a:r>
          </a:p>
          <a:p>
            <a:pPr marL="800100" lvl="1">
              <a:spcAft>
                <a:spcPts val="600"/>
              </a:spcAft>
              <a:buClr>
                <a:schemeClr val="accent1"/>
              </a:buClr>
              <a:buFont typeface="Wingdings" charset="2"/>
              <a:buChar char="§"/>
            </a:pPr>
            <a:r>
              <a:rPr lang="en-US" sz="2300" dirty="0">
                <a:solidFill>
                  <a:srgbClr val="000000"/>
                </a:solidFill>
                <a:latin typeface="Century Gothic" charset="0"/>
              </a:rPr>
              <a:t>Deskilling a universal pattern for all workers in all occupations?</a:t>
            </a:r>
          </a:p>
          <a:p>
            <a:pPr marL="503237">
              <a:spcAft>
                <a:spcPts val="600"/>
              </a:spcAft>
              <a:buFont typeface="Wingdings" charset="2"/>
              <a:buChar char="§"/>
            </a:pPr>
            <a:endParaRPr lang="en-US" sz="2300" dirty="0">
              <a:solidFill>
                <a:srgbClr val="000000"/>
              </a:solidFill>
              <a:latin typeface="Century Gothic" charset="0"/>
            </a:endParaRPr>
          </a:p>
          <a:p>
            <a:endParaRPr lang="en-CA" sz="2300" dirty="0"/>
          </a:p>
        </p:txBody>
      </p:sp>
      <p:sp>
        <p:nvSpPr>
          <p:cNvPr id="4" name="Slide Number Placeholder 3">
            <a:extLst>
              <a:ext uri="{FF2B5EF4-FFF2-40B4-BE49-F238E27FC236}">
                <a16:creationId xmlns:a16="http://schemas.microsoft.com/office/drawing/2014/main" id="{6BDDA1FF-DE85-4B80-BED5-C77D7D188781}"/>
              </a:ext>
            </a:extLst>
          </p:cNvPr>
          <p:cNvSpPr>
            <a:spLocks noGrp="1"/>
          </p:cNvSpPr>
          <p:nvPr>
            <p:ph type="sldNum" sz="quarter" idx="12"/>
          </p:nvPr>
        </p:nvSpPr>
        <p:spPr/>
        <p:txBody>
          <a:bodyPr/>
          <a:lstStyle/>
          <a:p>
            <a:fld id="{010E60A0-EFBB-42CF-8642-56B1988984FA}" type="slidenum">
              <a:rPr lang="en-CA" smtClean="0"/>
              <a:pPr/>
              <a:t>8</a:t>
            </a:fld>
            <a:endParaRPr lang="en-CA" dirty="0"/>
          </a:p>
        </p:txBody>
      </p:sp>
    </p:spTree>
    <p:extLst>
      <p:ext uri="{BB962C8B-B14F-4D97-AF65-F5344CB8AC3E}">
        <p14:creationId xmlns:p14="http://schemas.microsoft.com/office/powerpoint/2010/main" val="239289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rgbClr val="1F9BDA"/>
                </a:solidFill>
                <a:latin typeface="Century Gothic" charset="0"/>
                <a:ea typeface="ＭＳ Ｐゴシック" charset="-128"/>
              </a:rPr>
              <a:t>The Deskilling Debate</a:t>
            </a:r>
            <a:endParaRPr lang="en-CA" sz="3000" dirty="0"/>
          </a:p>
        </p:txBody>
      </p:sp>
      <p:sp>
        <p:nvSpPr>
          <p:cNvPr id="3" name="Content Placeholder 2"/>
          <p:cNvSpPr>
            <a:spLocks noGrp="1"/>
          </p:cNvSpPr>
          <p:nvPr>
            <p:ph idx="1"/>
          </p:nvPr>
        </p:nvSpPr>
        <p:spPr>
          <a:xfrm>
            <a:off x="1004935" y="2055136"/>
            <a:ext cx="10150745" cy="4614223"/>
          </a:xfrm>
        </p:spPr>
        <p:txBody>
          <a:bodyPr>
            <a:normAutofit/>
          </a:bodyPr>
          <a:lstStyle/>
          <a:p>
            <a:pPr>
              <a:spcAft>
                <a:spcPts val="600"/>
              </a:spcAft>
              <a:buFont typeface="Wingdings" charset="2"/>
              <a:buChar char="§"/>
            </a:pPr>
            <a:r>
              <a:rPr lang="en-US" sz="2400" dirty="0">
                <a:solidFill>
                  <a:srgbClr val="000000"/>
                </a:solidFill>
                <a:latin typeface="Century Gothic" charset="0"/>
                <a:ea typeface="ＭＳ Ｐゴシック" charset="-128"/>
              </a:rPr>
              <a:t>Clement and Myles (1994): net increase in requirements to think on the job so overall conclusion:</a:t>
            </a:r>
          </a:p>
          <a:p>
            <a:pPr>
              <a:spcAft>
                <a:spcPts val="600"/>
              </a:spcAft>
              <a:buFont typeface="Wingdings" charset="2"/>
              <a:buChar char="§"/>
            </a:pPr>
            <a:r>
              <a:rPr lang="en-US" sz="2400" b="1" dirty="0">
                <a:solidFill>
                  <a:srgbClr val="000000"/>
                </a:solidFill>
                <a:latin typeface="Century Gothic" charset="0"/>
                <a:ea typeface="ＭＳ Ｐゴシック" charset="-128"/>
              </a:rPr>
              <a:t>In North America and Western Europe= </a:t>
            </a:r>
            <a:r>
              <a:rPr lang="en-US" sz="2400" b="1" dirty="0" err="1">
                <a:solidFill>
                  <a:srgbClr val="000000"/>
                </a:solidFill>
                <a:latin typeface="Century Gothic" charset="0"/>
                <a:ea typeface="ＭＳ Ｐゴシック" charset="-128"/>
              </a:rPr>
              <a:t>enskilling</a:t>
            </a:r>
            <a:r>
              <a:rPr lang="en-US" sz="2400" b="1" dirty="0">
                <a:solidFill>
                  <a:srgbClr val="000000"/>
                </a:solidFill>
                <a:latin typeface="Century Gothic" charset="0"/>
                <a:ea typeface="ＭＳ Ｐゴシック" charset="-128"/>
              </a:rPr>
              <a:t> (increased skill requirements)</a:t>
            </a:r>
          </a:p>
          <a:p>
            <a:pPr lvl="1">
              <a:spcAft>
                <a:spcPts val="600"/>
              </a:spcAft>
              <a:buFont typeface="Wingdings" charset="2"/>
              <a:buChar char="§"/>
            </a:pPr>
            <a:r>
              <a:rPr lang="en-US" sz="2200" b="1" dirty="0">
                <a:solidFill>
                  <a:srgbClr val="000000"/>
                </a:solidFill>
                <a:latin typeface="Century Gothic" charset="0"/>
                <a:ea typeface="ＭＳ Ｐゴシック" charset="-128"/>
              </a:rPr>
              <a:t>education</a:t>
            </a:r>
          </a:p>
          <a:p>
            <a:pPr>
              <a:spcAft>
                <a:spcPts val="600"/>
              </a:spcAft>
              <a:buFont typeface="Wingdings" charset="2"/>
              <a:buChar char="§"/>
            </a:pPr>
            <a:r>
              <a:rPr lang="en-US" sz="2400" dirty="0">
                <a:solidFill>
                  <a:srgbClr val="000000"/>
                </a:solidFill>
                <a:latin typeface="Century Gothic" charset="0"/>
                <a:ea typeface="ＭＳ Ｐゴシック" charset="-128"/>
              </a:rPr>
              <a:t>But:</a:t>
            </a:r>
          </a:p>
          <a:p>
            <a:pPr>
              <a:spcAft>
                <a:spcPts val="600"/>
              </a:spcAft>
              <a:buFont typeface="Wingdings" charset="2"/>
              <a:buChar char="§"/>
            </a:pPr>
            <a:r>
              <a:rPr lang="en-US" sz="2400" dirty="0">
                <a:solidFill>
                  <a:srgbClr val="000000"/>
                </a:solidFill>
                <a:latin typeface="Century Gothic" charset="0"/>
                <a:ea typeface="ＭＳ Ｐゴシック" charset="-128"/>
              </a:rPr>
              <a:t>Increased polarization between skilled workers and those with less skills who experience deskilling (impact the working class, might accentuate class differences)</a:t>
            </a:r>
          </a:p>
          <a:p>
            <a:pPr>
              <a:spcAft>
                <a:spcPts val="600"/>
              </a:spcAft>
              <a:buNone/>
            </a:pPr>
            <a:endParaRPr lang="en-US" sz="2400" dirty="0">
              <a:solidFill>
                <a:srgbClr val="000000"/>
              </a:solidFill>
              <a:latin typeface="Century Gothic" charset="0"/>
              <a:ea typeface="ＭＳ Ｐゴシック" charset="-128"/>
            </a:endParaRPr>
          </a:p>
          <a:p>
            <a:pPr>
              <a:spcAft>
                <a:spcPts val="600"/>
              </a:spcAft>
              <a:buFont typeface="Wingdings" charset="2"/>
              <a:buChar char="§"/>
            </a:pPr>
            <a:endParaRPr lang="en-US" sz="2400" dirty="0">
              <a:solidFill>
                <a:srgbClr val="000000"/>
              </a:solidFill>
              <a:latin typeface="Century Gothic" charset="0"/>
              <a:ea typeface="ＭＳ Ｐゴシック" charset="-128"/>
            </a:endParaRPr>
          </a:p>
          <a:p>
            <a:pPr>
              <a:spcAft>
                <a:spcPts val="600"/>
              </a:spcAft>
              <a:buFont typeface="Wingdings" charset="2"/>
              <a:buChar char="§"/>
            </a:pPr>
            <a:endParaRPr lang="en-US" sz="2400" dirty="0">
              <a:solidFill>
                <a:srgbClr val="000000"/>
              </a:solidFill>
              <a:latin typeface="Century Gothic" charset="0"/>
              <a:ea typeface="ＭＳ Ｐゴシック" charset="-128"/>
            </a:endParaRPr>
          </a:p>
          <a:p>
            <a:endParaRPr lang="en-CA" dirty="0"/>
          </a:p>
        </p:txBody>
      </p:sp>
      <p:sp>
        <p:nvSpPr>
          <p:cNvPr id="4" name="Slide Number Placeholder 3"/>
          <p:cNvSpPr>
            <a:spLocks noGrp="1"/>
          </p:cNvSpPr>
          <p:nvPr>
            <p:ph type="sldNum" sz="quarter" idx="12"/>
          </p:nvPr>
        </p:nvSpPr>
        <p:spPr/>
        <p:txBody>
          <a:bodyPr/>
          <a:lstStyle/>
          <a:p>
            <a:fld id="{010E60A0-EFBB-42CF-8642-56B1988984FA}" type="slidenum">
              <a:rPr lang="en-CA" smtClean="0"/>
              <a:pPr/>
              <a:t>9</a:t>
            </a:fld>
            <a:endParaRPr lang="en-CA" dirty="0"/>
          </a:p>
        </p:txBody>
      </p:sp>
    </p:spTree>
    <p:extLst>
      <p:ext uri="{BB962C8B-B14F-4D97-AF65-F5344CB8AC3E}">
        <p14:creationId xmlns:p14="http://schemas.microsoft.com/office/powerpoint/2010/main" val="408823441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2307</Words>
  <Application>Microsoft Office PowerPoint</Application>
  <PresentationFormat>Widescreen</PresentationFormat>
  <Paragraphs>205</Paragraphs>
  <Slides>30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Bookman Old Style</vt:lpstr>
      <vt:lpstr>Calibri</vt:lpstr>
      <vt:lpstr>Century Gothic</vt:lpstr>
      <vt:lpstr>Courier New</vt:lpstr>
      <vt:lpstr>Franklin Gothic Book</vt:lpstr>
      <vt:lpstr>Garamond</vt:lpstr>
      <vt:lpstr>Times New Roman</vt:lpstr>
      <vt:lpstr>Wingdings</vt:lpstr>
      <vt:lpstr>1_RetrospectVTI</vt:lpstr>
      <vt:lpstr> Social Problems: Sociology, Technology and Artificial Intelligence Applying Sociological Imagination to Innovation</vt:lpstr>
      <vt:lpstr>Outline</vt:lpstr>
      <vt:lpstr>Conflict Theory</vt:lpstr>
      <vt:lpstr>PowerPoint Presentation</vt:lpstr>
      <vt:lpstr>PowerPoint Presentation</vt:lpstr>
      <vt:lpstr>The deskilling debate</vt:lpstr>
      <vt:lpstr>PowerPoint Presentation</vt:lpstr>
      <vt:lpstr>Braverman and Deskilling (Conflict theory)</vt:lpstr>
      <vt:lpstr>The Deskilling Debate</vt:lpstr>
      <vt:lpstr>The Deskilling Debate</vt:lpstr>
      <vt:lpstr>Chapter 11 textbook by Anabel Quan-Haase entitled “Technology and Society: Social Networks, Power, and Inequality</vt:lpstr>
      <vt:lpstr>Defining and Understanding Surveillance</vt:lpstr>
      <vt:lpstr>The Snowden Case</vt:lpstr>
      <vt:lpstr>Why Disclose Personal Information Despite Privacy Concerns?</vt:lpstr>
      <vt:lpstr>Why Disclose Personal Information Despite Privacy Concerns? cont’d</vt:lpstr>
      <vt:lpstr>Activity: I am my data</vt:lpstr>
      <vt:lpstr>Chapter 6 textbook by Anabel Quan-Haase entitled “Technology and Society: Social Networks, Power, and Inequality”</vt:lpstr>
      <vt:lpstr>Why Study Technology and Inequality?</vt:lpstr>
      <vt:lpstr>The Digital Divide</vt:lpstr>
      <vt:lpstr>Components of the Digital Divide</vt:lpstr>
      <vt:lpstr>1. Access Divide</vt:lpstr>
      <vt:lpstr>Case Study: First Mile Project</vt:lpstr>
      <vt:lpstr>2. Skills Divide</vt:lpstr>
      <vt:lpstr>3. Economic Opportunity Divide</vt:lpstr>
      <vt:lpstr>   Dissecting racial bias in an algorithm used to manage the health of populations (Obermeyer et al., 2019)</vt:lpstr>
      <vt:lpstr>4. Democratic Divide</vt:lpstr>
      <vt:lpstr>Ushahidi</vt:lpstr>
      <vt:lpstr>5. Social Media Divide</vt:lpstr>
      <vt:lpstr>Cultural Capital and Social Media</vt:lpstr>
      <vt:lpstr>Cultural Reproduction Theory: Social Capital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Problems: Sociology, Technology and Artificial Intelligence Applying Sociological Imagination to Innovation</dc:title>
  <dc:creator>jennifer sigouin</dc:creator>
  <cp:lastModifiedBy>jennifer sigouin</cp:lastModifiedBy>
  <cp:revision>69</cp:revision>
  <dcterms:created xsi:type="dcterms:W3CDTF">2021-02-25T21:34:26Z</dcterms:created>
  <dcterms:modified xsi:type="dcterms:W3CDTF">2021-04-16T17:05:22Z</dcterms:modified>
</cp:coreProperties>
</file>